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7.xml" ContentType="application/vnd.openxmlformats-officedocument.presentationml.tags+xml"/>
  <Override PartName="/ppt/notesSlides/notesSlide1.xml" ContentType="application/vnd.openxmlformats-officedocument.presentationml.notesSlide+xml"/>
  <Override PartName="/ppt/tags/tag58.xml" ContentType="application/vnd.openxmlformats-officedocument.presentationml.tags+xml"/>
  <Override PartName="/ppt/notesSlides/notesSlide2.xml" ContentType="application/vnd.openxmlformats-officedocument.presentationml.notesSlide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4.xml" ContentType="application/vnd.openxmlformats-officedocument.presentationml.notesSlide+xml"/>
  <Override PartName="/ppt/tags/tag63.xml" ContentType="application/vnd.openxmlformats-officedocument.presentationml.tags+xml"/>
  <Override PartName="/ppt/notesSlides/notesSlide5.xml" ContentType="application/vnd.openxmlformats-officedocument.presentationml.notesSlide+xml"/>
  <Override PartName="/ppt/tags/tag64.xml" ContentType="application/vnd.openxmlformats-officedocument.presentationml.tags+xml"/>
  <Override PartName="/ppt/notesSlides/notesSlide6.xml" ContentType="application/vnd.openxmlformats-officedocument.presentationml.notesSlide+xml"/>
  <Override PartName="/ppt/tags/tag65.xml" ContentType="application/vnd.openxmlformats-officedocument.presentationml.tags+xml"/>
  <Override PartName="/ppt/notesSlides/notesSlide7.xml" ContentType="application/vnd.openxmlformats-officedocument.presentationml.notesSlide+xml"/>
  <Override PartName="/ppt/tags/tag66.xml" ContentType="application/vnd.openxmlformats-officedocument.presentationml.tags+xml"/>
  <Override PartName="/ppt/notesSlides/notesSlide8.xml" ContentType="application/vnd.openxmlformats-officedocument.presentationml.notesSlide+xml"/>
  <Override PartName="/ppt/tags/tag67.xml" ContentType="application/vnd.openxmlformats-officedocument.presentationml.tags+xml"/>
  <Override PartName="/ppt/notesSlides/notesSlide9.xml" ContentType="application/vnd.openxmlformats-officedocument.presentationml.notesSlide+xml"/>
  <Override PartName="/ppt/tags/tag68.xml" ContentType="application/vnd.openxmlformats-officedocument.presentationml.tags+xml"/>
  <Override PartName="/ppt/notesSlides/notesSlide10.xml" ContentType="application/vnd.openxmlformats-officedocument.presentationml.notesSlide+xml"/>
  <Override PartName="/ppt/tags/tag69.xml" ContentType="application/vnd.openxmlformats-officedocument.presentationml.tags+xml"/>
  <Override PartName="/ppt/notesSlides/notesSlide11.xml" ContentType="application/vnd.openxmlformats-officedocument.presentationml.notesSlide+xml"/>
  <Override PartName="/ppt/tags/tag70.xml" ContentType="application/vnd.openxmlformats-officedocument.presentationml.tags+xml"/>
  <Override PartName="/ppt/notesSlides/notesSlide12.xml" ContentType="application/vnd.openxmlformats-officedocument.presentationml.notesSlide+xml"/>
  <Override PartName="/ppt/tags/tag71.xml" ContentType="application/vnd.openxmlformats-officedocument.presentationml.tags+xml"/>
  <Override PartName="/ppt/notesSlides/notesSlide13.xml" ContentType="application/vnd.openxmlformats-officedocument.presentationml.notesSlide+xml"/>
  <Override PartName="/ppt/tags/tag72.xml" ContentType="application/vnd.openxmlformats-officedocument.presentationml.tags+xml"/>
  <Override PartName="/ppt/notesSlides/notesSlide14.xml" ContentType="application/vnd.openxmlformats-officedocument.presentationml.notesSlide+xml"/>
  <Override PartName="/ppt/tags/tag73.xml" ContentType="application/vnd.openxmlformats-officedocument.presentationml.tags+xml"/>
  <Override PartName="/ppt/notesSlides/notesSlide15.xml" ContentType="application/vnd.openxmlformats-officedocument.presentationml.notesSlide+xml"/>
  <Override PartName="/ppt/tags/tag74.xml" ContentType="application/vnd.openxmlformats-officedocument.presentationml.tags+xml"/>
  <Override PartName="/ppt/notesSlides/notesSlide16.xml" ContentType="application/vnd.openxmlformats-officedocument.presentationml.notesSlide+xml"/>
  <Override PartName="/ppt/tags/tag75.xml" ContentType="application/vnd.openxmlformats-officedocument.presentationml.tags+xml"/>
  <Override PartName="/ppt/notesSlides/notesSlide17.xml" ContentType="application/vnd.openxmlformats-officedocument.presentationml.notesSlide+xml"/>
  <Override PartName="/ppt/tags/tag76.xml" ContentType="application/vnd.openxmlformats-officedocument.presentationml.tags+xml"/>
  <Override PartName="/ppt/notesSlides/notesSlide18.xml" ContentType="application/vnd.openxmlformats-officedocument.presentationml.notesSlide+xml"/>
  <Override PartName="/ppt/tags/tag77.xml" ContentType="application/vnd.openxmlformats-officedocument.presentationml.tags+xml"/>
  <Override PartName="/ppt/notesSlides/notesSlide19.xml" ContentType="application/vnd.openxmlformats-officedocument.presentationml.notesSlide+xml"/>
  <Override PartName="/ppt/tags/tag78.xml" ContentType="application/vnd.openxmlformats-officedocument.presentationml.tags+xml"/>
  <Override PartName="/ppt/notesSlides/notesSlide20.xml" ContentType="application/vnd.openxmlformats-officedocument.presentationml.notesSlide+xml"/>
  <Override PartName="/ppt/tags/tag79.xml" ContentType="application/vnd.openxmlformats-officedocument.presentationml.tags+xml"/>
  <Override PartName="/ppt/notesSlides/notesSlide21.xml" ContentType="application/vnd.openxmlformats-officedocument.presentationml.notesSlide+xml"/>
  <Override PartName="/ppt/tags/tag80.xml" ContentType="application/vnd.openxmlformats-officedocument.presentationml.tags+xml"/>
  <Override PartName="/ppt/notesSlides/notesSlide22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23.xml" ContentType="application/vnd.openxmlformats-officedocument.presentationml.notesSlide+xml"/>
  <Override PartName="/ppt/tags/tag83.xml" ContentType="application/vnd.openxmlformats-officedocument.presentationml.tags+xml"/>
  <Override PartName="/ppt/notesSlides/notesSlide24.xml" ContentType="application/vnd.openxmlformats-officedocument.presentationml.notesSlide+xml"/>
  <Override PartName="/ppt/tags/tag84.xml" ContentType="application/vnd.openxmlformats-officedocument.presentationml.tags+xml"/>
  <Override PartName="/ppt/notesSlides/notesSlide25.xml" ContentType="application/vnd.openxmlformats-officedocument.presentationml.notesSlide+xml"/>
  <Override PartName="/ppt/tags/tag85.xml" ContentType="application/vnd.openxmlformats-officedocument.presentationml.tags+xml"/>
  <Override PartName="/ppt/notesSlides/notesSlide26.xml" ContentType="application/vnd.openxmlformats-officedocument.presentationml.notesSlide+xml"/>
  <Override PartName="/ppt/tags/tag86.xml" ContentType="application/vnd.openxmlformats-officedocument.presentationml.tags+xml"/>
  <Override PartName="/ppt/notesSlides/notesSlide27.xml" ContentType="application/vnd.openxmlformats-officedocument.presentationml.notesSlide+xml"/>
  <Override PartName="/ppt/tags/tag87.xml" ContentType="application/vnd.openxmlformats-officedocument.presentationml.tags+xml"/>
  <Override PartName="/ppt/notesSlides/notesSlide28.xml" ContentType="application/vnd.openxmlformats-officedocument.presentationml.notesSlide+xml"/>
  <Override PartName="/ppt/tags/tag88.xml" ContentType="application/vnd.openxmlformats-officedocument.presentationml.tags+xml"/>
  <Override PartName="/ppt/notesSlides/notesSlide29.xml" ContentType="application/vnd.openxmlformats-officedocument.presentationml.notesSlide+xml"/>
  <Override PartName="/ppt/tags/tag89.xml" ContentType="application/vnd.openxmlformats-officedocument.presentationml.tags+xml"/>
  <Override PartName="/ppt/notesSlides/notesSlide30.xml" ContentType="application/vnd.openxmlformats-officedocument.presentationml.notesSlide+xml"/>
  <Override PartName="/ppt/tags/tag90.xml" ContentType="application/vnd.openxmlformats-officedocument.presentationml.tags+xml"/>
  <Override PartName="/ppt/notesSlides/notesSlide31.xml" ContentType="application/vnd.openxmlformats-officedocument.presentationml.notesSlide+xml"/>
  <Override PartName="/ppt/tags/tag91.xml" ContentType="application/vnd.openxmlformats-officedocument.presentationml.tags+xml"/>
  <Override PartName="/ppt/notesSlides/notesSlide32.xml" ContentType="application/vnd.openxmlformats-officedocument.presentationml.notesSlide+xml"/>
  <Override PartName="/ppt/tags/tag92.xml" ContentType="application/vnd.openxmlformats-officedocument.presentationml.tags+xml"/>
  <Override PartName="/ppt/notesSlides/notesSlide33.xml" ContentType="application/vnd.openxmlformats-officedocument.presentationml.notesSlide+xml"/>
  <Override PartName="/ppt/tags/tag93.xml" ContentType="application/vnd.openxmlformats-officedocument.presentationml.tags+xml"/>
  <Override PartName="/ppt/notesSlides/notesSlide34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72" r:id="rId2"/>
    <p:sldId id="405" r:id="rId3"/>
    <p:sldId id="414" r:id="rId4"/>
    <p:sldId id="433" r:id="rId5"/>
    <p:sldId id="514" r:id="rId6"/>
    <p:sldId id="256" r:id="rId7"/>
    <p:sldId id="406" r:id="rId8"/>
    <p:sldId id="430" r:id="rId9"/>
    <p:sldId id="265" r:id="rId10"/>
    <p:sldId id="429" r:id="rId11"/>
    <p:sldId id="441" r:id="rId12"/>
    <p:sldId id="432" r:id="rId13"/>
    <p:sldId id="375" r:id="rId14"/>
    <p:sldId id="518" r:id="rId15"/>
    <p:sldId id="376" r:id="rId16"/>
    <p:sldId id="381" r:id="rId17"/>
    <p:sldId id="379" r:id="rId18"/>
    <p:sldId id="378" r:id="rId19"/>
    <p:sldId id="468" r:id="rId20"/>
    <p:sldId id="469" r:id="rId21"/>
    <p:sldId id="422" r:id="rId22"/>
    <p:sldId id="517" r:id="rId23"/>
    <p:sldId id="380" r:id="rId24"/>
    <p:sldId id="385" r:id="rId25"/>
    <p:sldId id="382" r:id="rId26"/>
    <p:sldId id="475" r:id="rId27"/>
    <p:sldId id="383" r:id="rId28"/>
    <p:sldId id="476" r:id="rId29"/>
    <p:sldId id="423" r:id="rId30"/>
    <p:sldId id="516" r:id="rId31"/>
    <p:sldId id="384" r:id="rId32"/>
    <p:sldId id="515" r:id="rId33"/>
    <p:sldId id="386" r:id="rId34"/>
    <p:sldId id="485" r:id="rId35"/>
    <p:sldId id="486" r:id="rId36"/>
    <p:sldId id="487" r:id="rId37"/>
    <p:sldId id="424" r:id="rId38"/>
    <p:sldId id="483" r:id="rId39"/>
    <p:sldId id="488" r:id="rId40"/>
  </p:sldIdLst>
  <p:sldSz cx="12192000" cy="6858000"/>
  <p:notesSz cx="6858000" cy="9144000"/>
  <p:custDataLst>
    <p:tags r:id="rId4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D0B5C00-2C41-4D13-B7FA-CC85363288B4}">
          <p14:sldIdLst>
            <p14:sldId id="372"/>
            <p14:sldId id="405"/>
            <p14:sldId id="414"/>
            <p14:sldId id="433"/>
            <p14:sldId id="514"/>
          </p14:sldIdLst>
        </p14:section>
        <p14:section name="PM Analyzing Conflict" id="{92D7D6D2-D6C2-4B2E-B03D-461B193D47C0}">
          <p14:sldIdLst>
            <p14:sldId id="256"/>
            <p14:sldId id="406"/>
            <p14:sldId id="430"/>
            <p14:sldId id="265"/>
            <p14:sldId id="429"/>
            <p14:sldId id="441"/>
            <p14:sldId id="432"/>
            <p14:sldId id="375"/>
            <p14:sldId id="518"/>
          </p14:sldIdLst>
        </p14:section>
        <p14:section name="PM Listening to the Community" id="{3CB7E877-4D3A-4EC4-9CF1-C4083D77C335}">
          <p14:sldIdLst>
            <p14:sldId id="376"/>
            <p14:sldId id="381"/>
            <p14:sldId id="379"/>
            <p14:sldId id="378"/>
            <p14:sldId id="468"/>
            <p14:sldId id="469"/>
            <p14:sldId id="422"/>
            <p14:sldId id="517"/>
          </p14:sldIdLst>
        </p14:section>
        <p14:section name="PM Assessing the Impact" id="{FE60E9A3-A304-4C3B-9686-88AF54983230}">
          <p14:sldIdLst>
            <p14:sldId id="380"/>
            <p14:sldId id="385"/>
            <p14:sldId id="382"/>
            <p14:sldId id="475"/>
            <p14:sldId id="383"/>
            <p14:sldId id="476"/>
            <p14:sldId id="423"/>
            <p14:sldId id="516"/>
          </p14:sldIdLst>
        </p14:section>
        <p14:section name="PM Applying Principles of Conflict Sensitivity" id="{77E75639-B198-46D0-A45F-8B834CACB4C8}">
          <p14:sldIdLst>
            <p14:sldId id="384"/>
            <p14:sldId id="515"/>
            <p14:sldId id="386"/>
            <p14:sldId id="485"/>
            <p14:sldId id="486"/>
            <p14:sldId id="487"/>
            <p14:sldId id="424"/>
            <p14:sldId id="483"/>
            <p14:sldId id="48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5" clrIdx="0">
    <p:extLst>
      <p:ext uri="{19B8F6BF-5375-455C-9EA6-DF929625EA0E}">
        <p15:presenceInfo xmlns:p15="http://schemas.microsoft.com/office/powerpoint/2012/main" userId="1a2464c55a7f3e08" providerId="Windows Live"/>
      </p:ext>
    </p:extLst>
  </p:cmAuthor>
  <p:cmAuthor id="2" name="Emil Heidkamp" initials="EH" lastIdx="170" clrIdx="1">
    <p:extLst>
      <p:ext uri="{19B8F6BF-5375-455C-9EA6-DF929625EA0E}">
        <p15:presenceInfo xmlns:p15="http://schemas.microsoft.com/office/powerpoint/2012/main" userId="Emil Heidkamp" providerId="None"/>
      </p:ext>
    </p:extLst>
  </p:cmAuthor>
  <p:cmAuthor id="3" name="Skyler Schrempp" initials="SS" lastIdx="85" clrIdx="2">
    <p:extLst>
      <p:ext uri="{19B8F6BF-5375-455C-9EA6-DF929625EA0E}">
        <p15:presenceInfo xmlns:p15="http://schemas.microsoft.com/office/powerpoint/2012/main" userId="3c000841aa4cffbc" providerId="Windows Live"/>
      </p:ext>
    </p:extLst>
  </p:cmAuthor>
  <p:cmAuthor id="4" name="Claire Pollard" initials="CP" lastIdx="90" clrIdx="3">
    <p:extLst>
      <p:ext uri="{19B8F6BF-5375-455C-9EA6-DF929625EA0E}">
        <p15:presenceInfo xmlns:p15="http://schemas.microsoft.com/office/powerpoint/2012/main" userId="S::cpollard@oxy.edu::3213b004-f667-4bd3-995e-d5833fdba95c" providerId="AD"/>
      </p:ext>
    </p:extLst>
  </p:cmAuthor>
  <p:cmAuthor id="5" name="Eleni Valasis" initials="EV" lastIdx="121" clrIdx="4">
    <p:extLst>
      <p:ext uri="{19B8F6BF-5375-455C-9EA6-DF929625EA0E}">
        <p15:presenceInfo xmlns:p15="http://schemas.microsoft.com/office/powerpoint/2012/main" userId="3097997afc631245" providerId="Windows Live"/>
      </p:ext>
    </p:extLst>
  </p:cmAuthor>
  <p:cmAuthor id="6" name="Skyler Schrempp" initials="SS [2]" lastIdx="103" clrIdx="5">
    <p:extLst>
      <p:ext uri="{19B8F6BF-5375-455C-9EA6-DF929625EA0E}">
        <p15:presenceInfo xmlns:p15="http://schemas.microsoft.com/office/powerpoint/2012/main" userId="99736243c1499c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00000"/>
    <a:srgbClr val="32B5AE"/>
    <a:srgbClr val="2D0A3C"/>
    <a:srgbClr val="2D80B9"/>
    <a:srgbClr val="F58426"/>
    <a:srgbClr val="00AEEF"/>
    <a:srgbClr val="A31984"/>
    <a:srgbClr val="B50938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91" autoAdjust="0"/>
    <p:restoredTop sz="36920" autoAdjust="0"/>
  </p:normalViewPr>
  <p:slideViewPr>
    <p:cSldViewPr snapToGrid="0">
      <p:cViewPr varScale="1">
        <p:scale>
          <a:sx n="24" d="100"/>
          <a:sy n="24" d="100"/>
        </p:scale>
        <p:origin x="2922" y="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0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C74DDE4-EE2A-4F21-99BD-157EBADAF6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B4854B-92D7-41FD-892D-BF311894F9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9277B-5736-4D3D-A8A3-66994C1D5CCE}" type="datetimeFigureOut">
              <a:rPr lang="en-US" smtClean="0"/>
              <a:t>10/6/2021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998CDE-E83B-488F-A326-DEE7DAA2C8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9235B0-3BFA-43EF-B5FD-047158A36B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8E339-8AA3-4809-9755-FE9CFB9B3B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238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48C99-DB89-456A-BAC2-C67657091E65}" type="datetimeFigureOut">
              <a:rPr lang="en-US" smtClean="0"/>
              <a:t>10/6/2021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52DD6-5036-4857-AA51-A184571746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5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100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Make sure everyone can find the worksheet “Rapid Connectors and Dividers Analysis” in the tool kit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Rejoin group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Are there any similarities between the groups’ analyses?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What unmet needs might contribute to the dividers?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What needs are being met by the connectors?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b="1" dirty="0"/>
          </a:p>
          <a:p>
            <a:r>
              <a:rPr lang="en-US" b="1" dirty="0"/>
              <a:t>Key points: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Every intervention has the potential to strengthen connectors and weaken dividers, but you can’t make progress without first knowing what those dividers and connectors 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0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414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707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079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521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r>
              <a:rPr lang="en-US" b="1" dirty="0"/>
              <a:t>Q1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Lack of appropriate eye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Distracted by phone / other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Interruptions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Inappropriate body language (looking bored, impatient)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Key point: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When we speak with community members, we must demonstrate active listening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2920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two volunteers demo activity while group watches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necessary, quickly review signs of poor listening brought up in previous discussion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Lack of appropriate eye contact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Distracted by phone / other devices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Interruptions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Inappropriate body language (looking bored, impatient)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Person A speak for 1-2 min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At the end of 1-2 min, ask group: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“What did you see/notice?”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do you think that made Person A feel?”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“Do you think Person A would come back to Person B to share something important?”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9966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r>
              <a:rPr lang="en-US" b="1" dirty="0"/>
              <a:t>Q1</a:t>
            </a:r>
          </a:p>
          <a:p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eye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No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Nodding, responding “mm-hmm”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body language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Summarizing what’s been said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Waiting for person to finish before responding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clarifying questions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100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necessary, quickly review signs of active listening brought up in previous discussion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eye contact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No devices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Nodding, responding “mm-hmm”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body language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Summarizing what’s been said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Waiting for person to finish before responding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Asking clarifying questions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Person A speak for 1 min, Person B listens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Circulate around the room and side coach Person 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After 1 min, have partners switch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Circulate around the room and side coach Person 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After both partner have gone, ask the group: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did it feel to be listened to?”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can active listening help us in our aid work?”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8072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116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0365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2399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6384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33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/>
              <a:t>Say:</a:t>
            </a:r>
          </a:p>
          <a:p>
            <a:endParaRPr lang="en-US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“Your intervention’s head quarters are stationed in A.”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“Your intervention’s goal is to deliver food to hungry people of area C.”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“The road from A to C runs through land belonging to the people of B, who are also hungry.”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“We have 2 min to generate as many options as possible.”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If possible, record ideas in a place where everyone can see (chalkboard, white board)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551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Key point: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Sometimes you may need to come up with 10 ideas to get 1 that is usable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Generating options as a team can help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8368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Encourage participants from the same interventions to work together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 some groups to share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4229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093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6304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474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600" b="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Not every participant will do all items:</a:t>
            </a:r>
          </a:p>
          <a:p>
            <a:pPr marL="285750" lvl="0" indent="-285750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Participants should complete the following action items by the beginning of the instructor-led session:</a:t>
            </a:r>
            <a:endParaRPr lang="en-CA" b="0" dirty="0">
              <a:effectLst/>
            </a:endParaRPr>
          </a:p>
          <a:p>
            <a:pPr lvl="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If they have a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senior management role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, or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supervise colleagues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 working in a program, they should: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Develop a conflict sensitivity reporting system if they don’t have one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Include: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1143000" lvl="2" indent="-22860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Who to report successes/challenges to? 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1143000" lvl="2" indent="-22860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When to report them?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1143000" lvl="2" indent="-22860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How to follow up?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lvl="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If they have a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Director’s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 role, they should: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Complete the </a:t>
            </a:r>
            <a:r>
              <a:rPr lang="en-CA" sz="1400" b="0" i="1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Conflict Sensitivity Capacity Assessment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 for their organization</a:t>
            </a: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lvl="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If they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assess impact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, or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conduct research and analysis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, they should: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Identify one M&amp;E indicator for conflict sensitivity for conflict sensitivity in each program you support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Create a one-page summary from an existing conflict analysis</a:t>
            </a: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lvl="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If they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engage with the community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, or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interact with partners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, they should: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Start a conversation about conflict sensitive strategies with partners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List out existing channels of communication with communities for their current intervention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1600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173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911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stand in center of room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Read scenario with two possible outcomes out 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Scenarios are ambiguous on purpose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should interpret scenario how they want / based on their experience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participants to go to one side of the room based on what option they would choose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they can’t decide, participants may stay in the center, but may not participate in the discussion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each side to present why they made their choice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Start with side that has smaller number of participants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Once several arguments have been presented, have participants generate other options to minimize risk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in center of the room may participate in generating options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5703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Trusted staff is valuable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Even if you hire some people with less experience they may have other insights, access or credibility with the community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Experience is valuable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May come from outside the community (could be negative or positive)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Make sure to hire people of different ethnic groups, social class, skill level, community members, non-community members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Be inclusive in hiring practices</a:t>
            </a:r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3566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International presence might project neutrality and greater protection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Shared mission might mean greater efficiency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Might be perceived as outsiders and not sustainable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Local empowerment can make our impact more sustainable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Might learn a great deal from the organization about what will work in the community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Mission differences might make logistics and organization difficult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Might have stake in the conflict or exclude certain groups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Draw up a Memorandum of Understanding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Outline role conflict sensitivity plays in partnership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Ensure that local staff representing the different backgrounds in the area are hired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Promote shared learning between organizations, including training, mentorship and regular communication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4062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Staff has direct, on-the-ground experience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Biases may inform staff reports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No one knows more about community needs than the communities themselves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Community members we speak to may only represent one perspective that is not shared by everyone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Work with local partners to facilitate exit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Set up final community meeting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Do a risk analysis for your exit and discuss with staff, partners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8296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1845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036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Fa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85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6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436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549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Key point”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“RAFT” principles should inform all aspects of any conflict-sensitive intervention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 may already be using RAFT principles in your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682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possible, write ideas up in an area where everyone can see (chalkboard, white board, etc.)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May help to have a volunteer help you write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Spend 1 min on each principle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506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Give groups 1 min for each topic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groups to share examples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“Was it easier to identify dividers or connectors? Why?”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“How can analyzing dividers and connectors help us in our work?”</a:t>
            </a:r>
          </a:p>
          <a:p>
            <a:endParaRPr lang="en-US" b="1" dirty="0"/>
          </a:p>
          <a:p>
            <a:r>
              <a:rPr lang="en-US" b="1" dirty="0"/>
              <a:t>Key points: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Analyzing dividers and connecters is a great way to start conducting analysis for conflict sensitivity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Even in areas with widespread conflict you will find connectors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Connectors may be one of the best hopes for peace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4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7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4" Type="http://schemas.openxmlformats.org/officeDocument/2006/relationships/image" Target="../media/image9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4" Type="http://schemas.openxmlformats.org/officeDocument/2006/relationships/image" Target="../media/image9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4" Type="http://schemas.openxmlformats.org/officeDocument/2006/relationships/image" Target="../media/image11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4" Type="http://schemas.openxmlformats.org/officeDocument/2006/relationships/image" Target="../media/image11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4" Type="http://schemas.openxmlformats.org/officeDocument/2006/relationships/image" Target="../media/image1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4" Type="http://schemas.openxmlformats.org/officeDocument/2006/relationships/image" Target="../media/image15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4" Type="http://schemas.openxmlformats.org/officeDocument/2006/relationships/image" Target="../media/image1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4" Type="http://schemas.openxmlformats.org/officeDocument/2006/relationships/image" Target="../media/image17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Relationship Id="rId4" Type="http://schemas.openxmlformats.org/officeDocument/2006/relationships/image" Target="../media/image17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Relationship Id="rId4" Type="http://schemas.openxmlformats.org/officeDocument/2006/relationships/image" Target="../media/image19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Relationship Id="rId4" Type="http://schemas.openxmlformats.org/officeDocument/2006/relationships/image" Target="../media/image19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4" Type="http://schemas.openxmlformats.org/officeDocument/2006/relationships/image" Target="../media/image21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4" Type="http://schemas.openxmlformats.org/officeDocument/2006/relationships/image" Target="../media/image21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4" Type="http://schemas.openxmlformats.org/officeDocument/2006/relationships/image" Target="../media/image2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4" Type="http://schemas.openxmlformats.org/officeDocument/2006/relationships/image" Target="../media/image2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4" Type="http://schemas.openxmlformats.org/officeDocument/2006/relationships/image" Target="../media/image11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Relationship Id="rId4" Type="http://schemas.openxmlformats.org/officeDocument/2006/relationships/image" Target="../media/image25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Relationship Id="rId4" Type="http://schemas.openxmlformats.org/officeDocument/2006/relationships/image" Target="../media/image27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Relationship Id="rId4" Type="http://schemas.openxmlformats.org/officeDocument/2006/relationships/image" Target="../media/image25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Relationship Id="rId4" Type="http://schemas.openxmlformats.org/officeDocument/2006/relationships/image" Target="../media/image27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9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0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6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odule Title_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B18E392-2B3D-4591-9AAF-DF4F12CE2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421" y="2901866"/>
            <a:ext cx="5215114" cy="1325563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posición de imagen 24">
            <a:extLst>
              <a:ext uri="{FF2B5EF4-FFF2-40B4-BE49-F238E27FC236}">
                <a16:creationId xmlns:a16="http://schemas.microsoft.com/office/drawing/2014/main" id="{E462084F-31FE-40E6-8D5A-F2ADDC1768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3629" y="-27998"/>
            <a:ext cx="6080141" cy="6911542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  <a:gd name="connsiteX0" fmla="*/ 639394 w 5990971"/>
              <a:gd name="connsiteY0" fmla="*/ 61937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9394 w 5990971"/>
              <a:gd name="connsiteY4" fmla="*/ 61937 h 6891457"/>
              <a:gd name="connsiteX0" fmla="*/ 639394 w 5989934"/>
              <a:gd name="connsiteY0" fmla="*/ 0 h 6829520"/>
              <a:gd name="connsiteX1" fmla="*/ 5911957 w 5989934"/>
              <a:gd name="connsiteY1" fmla="*/ 21292 h 6829520"/>
              <a:gd name="connsiteX2" fmla="*/ 5989716 w 5989934"/>
              <a:gd name="connsiteY2" fmla="*/ 6829520 h 6829520"/>
              <a:gd name="connsiteX3" fmla="*/ 0 w 5989934"/>
              <a:gd name="connsiteY3" fmla="*/ 6818368 h 6829520"/>
              <a:gd name="connsiteX4" fmla="*/ 639394 w 5989934"/>
              <a:gd name="connsiteY4" fmla="*/ 0 h 6829520"/>
              <a:gd name="connsiteX0" fmla="*/ 655248 w 5989934"/>
              <a:gd name="connsiteY0" fmla="*/ 0 h 6813666"/>
              <a:gd name="connsiteX1" fmla="*/ 5911957 w 5989934"/>
              <a:gd name="connsiteY1" fmla="*/ 5438 h 6813666"/>
              <a:gd name="connsiteX2" fmla="*/ 5989716 w 5989934"/>
              <a:gd name="connsiteY2" fmla="*/ 6813666 h 6813666"/>
              <a:gd name="connsiteX3" fmla="*/ 0 w 5989934"/>
              <a:gd name="connsiteY3" fmla="*/ 6802514 h 6813666"/>
              <a:gd name="connsiteX4" fmla="*/ 655248 w 5989934"/>
              <a:gd name="connsiteY4" fmla="*/ 0 h 6813666"/>
              <a:gd name="connsiteX0" fmla="*/ 646301 w 5980987"/>
              <a:gd name="connsiteY0" fmla="*/ 0 h 6813666"/>
              <a:gd name="connsiteX1" fmla="*/ 5903010 w 5980987"/>
              <a:gd name="connsiteY1" fmla="*/ 5438 h 6813666"/>
              <a:gd name="connsiteX2" fmla="*/ 5980769 w 5980987"/>
              <a:gd name="connsiteY2" fmla="*/ 6813666 h 6813666"/>
              <a:gd name="connsiteX3" fmla="*/ 0 w 5980987"/>
              <a:gd name="connsiteY3" fmla="*/ 6766728 h 6813666"/>
              <a:gd name="connsiteX4" fmla="*/ 646301 w 5980987"/>
              <a:gd name="connsiteY4" fmla="*/ 0 h 6813666"/>
              <a:gd name="connsiteX0" fmla="*/ 646301 w 5910208"/>
              <a:gd name="connsiteY0" fmla="*/ 0 h 6766728"/>
              <a:gd name="connsiteX1" fmla="*/ 5903010 w 5910208"/>
              <a:gd name="connsiteY1" fmla="*/ 5438 h 6766728"/>
              <a:gd name="connsiteX2" fmla="*/ 5909195 w 5910208"/>
              <a:gd name="connsiteY2" fmla="*/ 6751038 h 6766728"/>
              <a:gd name="connsiteX3" fmla="*/ 0 w 5910208"/>
              <a:gd name="connsiteY3" fmla="*/ 6766728 h 6766728"/>
              <a:gd name="connsiteX4" fmla="*/ 646301 w 5910208"/>
              <a:gd name="connsiteY4" fmla="*/ 0 h 6766728"/>
              <a:gd name="connsiteX0" fmla="*/ 650583 w 5910208"/>
              <a:gd name="connsiteY0" fmla="*/ 0 h 6775294"/>
              <a:gd name="connsiteX1" fmla="*/ 5903010 w 5910208"/>
              <a:gd name="connsiteY1" fmla="*/ 14004 h 6775294"/>
              <a:gd name="connsiteX2" fmla="*/ 5909195 w 5910208"/>
              <a:gd name="connsiteY2" fmla="*/ 6759604 h 6775294"/>
              <a:gd name="connsiteX3" fmla="*/ 0 w 5910208"/>
              <a:gd name="connsiteY3" fmla="*/ 6775294 h 6775294"/>
              <a:gd name="connsiteX4" fmla="*/ 650583 w 5910208"/>
              <a:gd name="connsiteY4" fmla="*/ 0 h 6775294"/>
              <a:gd name="connsiteX0" fmla="*/ 646469 w 5910208"/>
              <a:gd name="connsiteY0" fmla="*/ 60059 h 6761290"/>
              <a:gd name="connsiteX1" fmla="*/ 5903010 w 5910208"/>
              <a:gd name="connsiteY1" fmla="*/ 0 h 6761290"/>
              <a:gd name="connsiteX2" fmla="*/ 5909195 w 5910208"/>
              <a:gd name="connsiteY2" fmla="*/ 6745600 h 6761290"/>
              <a:gd name="connsiteX3" fmla="*/ 0 w 5910208"/>
              <a:gd name="connsiteY3" fmla="*/ 6761290 h 6761290"/>
              <a:gd name="connsiteX4" fmla="*/ 646469 w 5910208"/>
              <a:gd name="connsiteY4" fmla="*/ 60059 h 6761290"/>
              <a:gd name="connsiteX0" fmla="*/ 646469 w 5909690"/>
              <a:gd name="connsiteY0" fmla="*/ 18913 h 6720144"/>
              <a:gd name="connsiteX1" fmla="*/ 5882438 w 5909690"/>
              <a:gd name="connsiteY1" fmla="*/ 0 h 6720144"/>
              <a:gd name="connsiteX2" fmla="*/ 5909195 w 5909690"/>
              <a:gd name="connsiteY2" fmla="*/ 6704454 h 6720144"/>
              <a:gd name="connsiteX3" fmla="*/ 0 w 5909690"/>
              <a:gd name="connsiteY3" fmla="*/ 6720144 h 6720144"/>
              <a:gd name="connsiteX4" fmla="*/ 646469 w 5909690"/>
              <a:gd name="connsiteY4" fmla="*/ 18913 h 6720144"/>
              <a:gd name="connsiteX0" fmla="*/ 646469 w 5909606"/>
              <a:gd name="connsiteY0" fmla="*/ 2454 h 6703685"/>
              <a:gd name="connsiteX1" fmla="*/ 5874209 w 5909606"/>
              <a:gd name="connsiteY1" fmla="*/ 0 h 6703685"/>
              <a:gd name="connsiteX2" fmla="*/ 5909195 w 5909606"/>
              <a:gd name="connsiteY2" fmla="*/ 6687995 h 6703685"/>
              <a:gd name="connsiteX3" fmla="*/ 0 w 5909606"/>
              <a:gd name="connsiteY3" fmla="*/ 6703685 h 6703685"/>
              <a:gd name="connsiteX4" fmla="*/ 646469 w 5909606"/>
              <a:gd name="connsiteY4" fmla="*/ 2454 h 6703685"/>
              <a:gd name="connsiteX0" fmla="*/ 662928 w 5909606"/>
              <a:gd name="connsiteY0" fmla="*/ 0 h 6717689"/>
              <a:gd name="connsiteX1" fmla="*/ 5874209 w 5909606"/>
              <a:gd name="connsiteY1" fmla="*/ 14004 h 6717689"/>
              <a:gd name="connsiteX2" fmla="*/ 5909195 w 5909606"/>
              <a:gd name="connsiteY2" fmla="*/ 6701999 h 6717689"/>
              <a:gd name="connsiteX3" fmla="*/ 0 w 5909606"/>
              <a:gd name="connsiteY3" fmla="*/ 6717689 h 6717689"/>
              <a:gd name="connsiteX4" fmla="*/ 662928 w 5909606"/>
              <a:gd name="connsiteY4" fmla="*/ 0 h 671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606" h="6717689">
                <a:moveTo>
                  <a:pt x="662928" y="0"/>
                </a:moveTo>
                <a:lnTo>
                  <a:pt x="5874209" y="14004"/>
                </a:lnTo>
                <a:cubicBezTo>
                  <a:pt x="5869043" y="2305171"/>
                  <a:pt x="5914361" y="4410832"/>
                  <a:pt x="5909195" y="6701999"/>
                </a:cubicBezTo>
                <a:lnTo>
                  <a:pt x="0" y="6717689"/>
                </a:lnTo>
                <a:lnTo>
                  <a:pt x="662928" y="0"/>
                </a:lnTo>
                <a:close/>
              </a:path>
            </a:pathLst>
          </a:custGeom>
        </p:spPr>
        <p:txBody>
          <a:bodyPr/>
          <a:lstStyle/>
          <a:p>
            <a:endParaRPr lang="es-ES"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2DB98438-DBED-4FC2-B53D-2732DD17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962" y="624568"/>
            <a:ext cx="1104900" cy="14287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ABCB8A6-6CAC-4E7E-A72E-A5B7DF7475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1" y="1119434"/>
            <a:ext cx="2426867" cy="93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229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A7898B-97AB-47AE-9221-A903C876EF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29C4CEA-908D-4152-89FB-85A401107C8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7AEDC9-0A0B-4B19-A70A-844696123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texto 6">
            <a:extLst>
              <a:ext uri="{FF2B5EF4-FFF2-40B4-BE49-F238E27FC236}">
                <a16:creationId xmlns:a16="http://schemas.microsoft.com/office/drawing/2014/main" id="{6F521EF5-7C17-4E7D-8B9D-6848175A66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6087"/>
            <a:ext cx="5181600" cy="69474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1" name="Marcador de texto 6">
            <a:extLst>
              <a:ext uri="{FF2B5EF4-FFF2-40B4-BE49-F238E27FC236}">
                <a16:creationId xmlns:a16="http://schemas.microsoft.com/office/drawing/2014/main" id="{6BEE06DD-E660-406D-AFE9-5D9735BEF43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2200" y="1166087"/>
            <a:ext cx="5181600" cy="69474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284101-F24E-4FD9-9AD3-4686DB062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5829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D7AEDC9-0A0B-4B19-A70A-844696123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texto 6">
            <a:extLst>
              <a:ext uri="{FF2B5EF4-FFF2-40B4-BE49-F238E27FC236}">
                <a16:creationId xmlns:a16="http://schemas.microsoft.com/office/drawing/2014/main" id="{43DB0EF0-7672-4F35-9B4C-28D18BD8B0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6088"/>
            <a:ext cx="5181600" cy="63358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3" name="Marcador de texto 6">
            <a:extLst>
              <a:ext uri="{FF2B5EF4-FFF2-40B4-BE49-F238E27FC236}">
                <a16:creationId xmlns:a16="http://schemas.microsoft.com/office/drawing/2014/main" id="{47221BFA-2B5D-4071-BF05-177A1B3C6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2200" y="1166088"/>
            <a:ext cx="5181600" cy="63358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90DF7AB-EF3A-4A62-A7AA-6FDD27DB651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4EF1616B-58A5-42D5-8FF2-EB8AF51A8E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51B6DC-D1D9-44E6-8FCB-0F2CD4DD8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945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3503" y="365125"/>
            <a:ext cx="5699465" cy="1111594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46683146-132F-4AB4-BBF2-F7E70D3F0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673818"/>
            <a:ext cx="5700712" cy="446927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C8CF23E1-D695-4469-878D-68B599181A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449888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4429A53-B833-4673-B626-F89F3C5119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7084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8E2039-D06A-4043-AA68-7DF66568B7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449888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2963" y="365125"/>
            <a:ext cx="5699465" cy="861002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46683146-132F-4AB4-BBF2-F7E70D3F0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BBD20D83-B307-415A-8A37-BE0F877818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8B612E-D53F-437B-A5F9-8B38C8294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9736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8E2039-D06A-4043-AA68-7DF66568B76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13224" y="0"/>
            <a:ext cx="5478776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s-CO" dirty="0"/>
              <a:t>A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641" y="367369"/>
            <a:ext cx="5699465" cy="1111594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354E534-1FCA-4637-8DCC-B8732A815D8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263" y="1750475"/>
            <a:ext cx="5699125" cy="432647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1221E-BF46-4F50-8679-D79D0893A8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86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2271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C92FF20-10CC-4520-A607-054E3D1E2E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641" y="365125"/>
            <a:ext cx="5699465" cy="861002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97B6437E-D836-46B7-9846-AA4AA4F30CE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8642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3" name="Marcador de texto 6">
            <a:extLst>
              <a:ext uri="{FF2B5EF4-FFF2-40B4-BE49-F238E27FC236}">
                <a16:creationId xmlns:a16="http://schemas.microsoft.com/office/drawing/2014/main" id="{002D7933-7DFE-40EC-AF95-2D10FD2A2F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8641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DB2CCD9-E3CE-4C90-88F7-FD625E9A9DA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13224" y="0"/>
            <a:ext cx="5478776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s-CO" dirty="0"/>
              <a:t>A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6DFCA-DD22-4251-AF9B-72F6979DD7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86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005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Reflection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61DA4C5A-F906-4452-83E8-0ABD38C3C1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942" y="1990131"/>
            <a:ext cx="4057112" cy="3172623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REFLECTION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651AD8-F2C5-4815-94AA-446917A36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7473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Reflection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REFLECTION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4B324DA3-3F5C-42AF-BC0A-53C4B67223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942" y="1990131"/>
            <a:ext cx="4057112" cy="3172623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870476E-12C0-4513-845F-298F5BFF92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740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urve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SURVEY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ADD2FBBF-53F2-46B7-B36D-08A6361BD4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129" y="1869223"/>
            <a:ext cx="4149612" cy="322933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B1AFB5-7849-4771-BF6E-0916B79F4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542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Surve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7F116721-8FD8-4BEC-BA4B-A52FD6E2BD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129" y="1869223"/>
            <a:ext cx="4149612" cy="3229334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SURVEY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0F33F-BA04-4235-B1D5-9EFA1DB5B1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71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odule Title_Subtitle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2DB98438-DBED-4FC2-B53D-2732DD17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962" y="624568"/>
            <a:ext cx="1104900" cy="1428750"/>
          </a:xfrm>
          <a:prstGeom prst="rect">
            <a:avLst/>
          </a:prstGeom>
        </p:spPr>
      </p:pic>
      <p:sp>
        <p:nvSpPr>
          <p:cNvPr id="8" name="Marcador de posición de imagen 24">
            <a:extLst>
              <a:ext uri="{FF2B5EF4-FFF2-40B4-BE49-F238E27FC236}">
                <a16:creationId xmlns:a16="http://schemas.microsoft.com/office/drawing/2014/main" id="{191B3718-8139-4339-824F-434E5324B3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3629" y="-27998"/>
            <a:ext cx="6080141" cy="6911542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  <a:gd name="connsiteX0" fmla="*/ 639394 w 5990971"/>
              <a:gd name="connsiteY0" fmla="*/ 61937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9394 w 5990971"/>
              <a:gd name="connsiteY4" fmla="*/ 61937 h 6891457"/>
              <a:gd name="connsiteX0" fmla="*/ 639394 w 5989934"/>
              <a:gd name="connsiteY0" fmla="*/ 0 h 6829520"/>
              <a:gd name="connsiteX1" fmla="*/ 5911957 w 5989934"/>
              <a:gd name="connsiteY1" fmla="*/ 21292 h 6829520"/>
              <a:gd name="connsiteX2" fmla="*/ 5989716 w 5989934"/>
              <a:gd name="connsiteY2" fmla="*/ 6829520 h 6829520"/>
              <a:gd name="connsiteX3" fmla="*/ 0 w 5989934"/>
              <a:gd name="connsiteY3" fmla="*/ 6818368 h 6829520"/>
              <a:gd name="connsiteX4" fmla="*/ 639394 w 5989934"/>
              <a:gd name="connsiteY4" fmla="*/ 0 h 6829520"/>
              <a:gd name="connsiteX0" fmla="*/ 655248 w 5989934"/>
              <a:gd name="connsiteY0" fmla="*/ 0 h 6813666"/>
              <a:gd name="connsiteX1" fmla="*/ 5911957 w 5989934"/>
              <a:gd name="connsiteY1" fmla="*/ 5438 h 6813666"/>
              <a:gd name="connsiteX2" fmla="*/ 5989716 w 5989934"/>
              <a:gd name="connsiteY2" fmla="*/ 6813666 h 6813666"/>
              <a:gd name="connsiteX3" fmla="*/ 0 w 5989934"/>
              <a:gd name="connsiteY3" fmla="*/ 6802514 h 6813666"/>
              <a:gd name="connsiteX4" fmla="*/ 655248 w 5989934"/>
              <a:gd name="connsiteY4" fmla="*/ 0 h 6813666"/>
              <a:gd name="connsiteX0" fmla="*/ 646301 w 5980987"/>
              <a:gd name="connsiteY0" fmla="*/ 0 h 6813666"/>
              <a:gd name="connsiteX1" fmla="*/ 5903010 w 5980987"/>
              <a:gd name="connsiteY1" fmla="*/ 5438 h 6813666"/>
              <a:gd name="connsiteX2" fmla="*/ 5980769 w 5980987"/>
              <a:gd name="connsiteY2" fmla="*/ 6813666 h 6813666"/>
              <a:gd name="connsiteX3" fmla="*/ 0 w 5980987"/>
              <a:gd name="connsiteY3" fmla="*/ 6766728 h 6813666"/>
              <a:gd name="connsiteX4" fmla="*/ 646301 w 5980987"/>
              <a:gd name="connsiteY4" fmla="*/ 0 h 6813666"/>
              <a:gd name="connsiteX0" fmla="*/ 646301 w 5910208"/>
              <a:gd name="connsiteY0" fmla="*/ 0 h 6766728"/>
              <a:gd name="connsiteX1" fmla="*/ 5903010 w 5910208"/>
              <a:gd name="connsiteY1" fmla="*/ 5438 h 6766728"/>
              <a:gd name="connsiteX2" fmla="*/ 5909195 w 5910208"/>
              <a:gd name="connsiteY2" fmla="*/ 6751038 h 6766728"/>
              <a:gd name="connsiteX3" fmla="*/ 0 w 5910208"/>
              <a:gd name="connsiteY3" fmla="*/ 6766728 h 6766728"/>
              <a:gd name="connsiteX4" fmla="*/ 646301 w 5910208"/>
              <a:gd name="connsiteY4" fmla="*/ 0 h 6766728"/>
              <a:gd name="connsiteX0" fmla="*/ 650583 w 5910208"/>
              <a:gd name="connsiteY0" fmla="*/ 0 h 6775294"/>
              <a:gd name="connsiteX1" fmla="*/ 5903010 w 5910208"/>
              <a:gd name="connsiteY1" fmla="*/ 14004 h 6775294"/>
              <a:gd name="connsiteX2" fmla="*/ 5909195 w 5910208"/>
              <a:gd name="connsiteY2" fmla="*/ 6759604 h 6775294"/>
              <a:gd name="connsiteX3" fmla="*/ 0 w 5910208"/>
              <a:gd name="connsiteY3" fmla="*/ 6775294 h 6775294"/>
              <a:gd name="connsiteX4" fmla="*/ 650583 w 5910208"/>
              <a:gd name="connsiteY4" fmla="*/ 0 h 6775294"/>
              <a:gd name="connsiteX0" fmla="*/ 646469 w 5910208"/>
              <a:gd name="connsiteY0" fmla="*/ 60059 h 6761290"/>
              <a:gd name="connsiteX1" fmla="*/ 5903010 w 5910208"/>
              <a:gd name="connsiteY1" fmla="*/ 0 h 6761290"/>
              <a:gd name="connsiteX2" fmla="*/ 5909195 w 5910208"/>
              <a:gd name="connsiteY2" fmla="*/ 6745600 h 6761290"/>
              <a:gd name="connsiteX3" fmla="*/ 0 w 5910208"/>
              <a:gd name="connsiteY3" fmla="*/ 6761290 h 6761290"/>
              <a:gd name="connsiteX4" fmla="*/ 646469 w 5910208"/>
              <a:gd name="connsiteY4" fmla="*/ 60059 h 6761290"/>
              <a:gd name="connsiteX0" fmla="*/ 646469 w 5909690"/>
              <a:gd name="connsiteY0" fmla="*/ 18913 h 6720144"/>
              <a:gd name="connsiteX1" fmla="*/ 5882438 w 5909690"/>
              <a:gd name="connsiteY1" fmla="*/ 0 h 6720144"/>
              <a:gd name="connsiteX2" fmla="*/ 5909195 w 5909690"/>
              <a:gd name="connsiteY2" fmla="*/ 6704454 h 6720144"/>
              <a:gd name="connsiteX3" fmla="*/ 0 w 5909690"/>
              <a:gd name="connsiteY3" fmla="*/ 6720144 h 6720144"/>
              <a:gd name="connsiteX4" fmla="*/ 646469 w 5909690"/>
              <a:gd name="connsiteY4" fmla="*/ 18913 h 6720144"/>
              <a:gd name="connsiteX0" fmla="*/ 646469 w 5909606"/>
              <a:gd name="connsiteY0" fmla="*/ 2454 h 6703685"/>
              <a:gd name="connsiteX1" fmla="*/ 5874209 w 5909606"/>
              <a:gd name="connsiteY1" fmla="*/ 0 h 6703685"/>
              <a:gd name="connsiteX2" fmla="*/ 5909195 w 5909606"/>
              <a:gd name="connsiteY2" fmla="*/ 6687995 h 6703685"/>
              <a:gd name="connsiteX3" fmla="*/ 0 w 5909606"/>
              <a:gd name="connsiteY3" fmla="*/ 6703685 h 6703685"/>
              <a:gd name="connsiteX4" fmla="*/ 646469 w 5909606"/>
              <a:gd name="connsiteY4" fmla="*/ 2454 h 6703685"/>
              <a:gd name="connsiteX0" fmla="*/ 662928 w 5909606"/>
              <a:gd name="connsiteY0" fmla="*/ 0 h 6717689"/>
              <a:gd name="connsiteX1" fmla="*/ 5874209 w 5909606"/>
              <a:gd name="connsiteY1" fmla="*/ 14004 h 6717689"/>
              <a:gd name="connsiteX2" fmla="*/ 5909195 w 5909606"/>
              <a:gd name="connsiteY2" fmla="*/ 6701999 h 6717689"/>
              <a:gd name="connsiteX3" fmla="*/ 0 w 5909606"/>
              <a:gd name="connsiteY3" fmla="*/ 6717689 h 6717689"/>
              <a:gd name="connsiteX4" fmla="*/ 662928 w 5909606"/>
              <a:gd name="connsiteY4" fmla="*/ 0 h 671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606" h="6717689">
                <a:moveTo>
                  <a:pt x="662928" y="0"/>
                </a:moveTo>
                <a:lnTo>
                  <a:pt x="5874209" y="14004"/>
                </a:lnTo>
                <a:cubicBezTo>
                  <a:pt x="5869043" y="2305171"/>
                  <a:pt x="5914361" y="4410832"/>
                  <a:pt x="5909195" y="6701999"/>
                </a:cubicBezTo>
                <a:lnTo>
                  <a:pt x="0" y="6717689"/>
                </a:lnTo>
                <a:lnTo>
                  <a:pt x="662928" y="0"/>
                </a:lnTo>
                <a:close/>
              </a:path>
            </a:pathLst>
          </a:custGeom>
        </p:spPr>
        <p:txBody>
          <a:bodyPr/>
          <a:lstStyle/>
          <a:p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574C1787-E15F-4B24-B441-EBC0EE157F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6724" y="4227429"/>
            <a:ext cx="5215114" cy="528637"/>
          </a:xfrm>
        </p:spPr>
        <p:txBody>
          <a:bodyPr>
            <a:normAutofit/>
          </a:bodyPr>
          <a:lstStyle>
            <a:lvl1pPr marL="0" indent="0" algn="l">
              <a:buNone/>
              <a:tabLst>
                <a:tab pos="2241550" algn="l"/>
              </a:tabLst>
              <a:defRPr sz="24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sz="2400" b="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CLICK TO EDIT MASTER 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002616B-AEE9-455D-BDBB-1462E68477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421" y="2901866"/>
            <a:ext cx="5215114" cy="1325563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A404A89-0C43-43A2-A6F1-70C50104C8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1" y="1119434"/>
            <a:ext cx="2426867" cy="93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7527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Demo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DEMO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60BB295C-C38F-4C13-8285-781D96C1CF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248" y="2290762"/>
            <a:ext cx="3166222" cy="2825927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82E15E-7DCA-4581-89D7-C07C432F9C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3465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Demo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DEMO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506ACD1-DAC7-4525-B5FC-18FE2EB62F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248" y="2290762"/>
            <a:ext cx="3166222" cy="282592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D41DE-9E49-4CE0-89BB-5D156E6A05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1261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ctivit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70549B5-D9EE-4923-B91B-9E4C18E7BC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908B3AF-3110-4E42-9049-C743FEE6C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2347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942347-DD39-4631-BF45-CEB7582D6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54EE6-D46B-4BE0-9BC4-F203B3B72C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1442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Questions_Any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23587CD-5A76-4456-B192-E5A485FE7874}"/>
              </a:ext>
            </a:extLst>
          </p:cNvPr>
          <p:cNvSpPr txBox="1">
            <a:spLocks/>
          </p:cNvSpPr>
          <p:nvPr userDrawn="1"/>
        </p:nvSpPr>
        <p:spPr>
          <a:xfrm>
            <a:off x="4876282" y="2998499"/>
            <a:ext cx="5699465" cy="8610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2"/>
                </a:solidFill>
                <a:latin typeface="+mj-lt"/>
                <a:ea typeface="+mj-ea"/>
                <a:cs typeface="Lato" panose="020F0502020204030203" pitchFamily="34" charset="0"/>
              </a:defRPr>
            </a:lvl1pPr>
          </a:lstStyle>
          <a:p>
            <a:pPr algn="ctr"/>
            <a:r>
              <a:rPr lang="en-US" sz="4400" dirty="0">
                <a:solidFill>
                  <a:schemeClr val="tx1"/>
                </a:solidFill>
              </a:rPr>
              <a:t>Any questions?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351015F4-FDA4-45AB-96DC-5109ADBA19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16253" y="1990131"/>
            <a:ext cx="3720065" cy="3114887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F28478B-2EEC-4868-A489-EAD568F56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8264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Discussion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28B661D5-FAE0-4DD5-A0FA-4D38E02408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470" y="1830656"/>
            <a:ext cx="3594101" cy="3331519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DISCUSSION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93B640-0AFB-402E-93FD-A3C80A84C2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11660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Discussion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DISCUSSION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92638170-AD71-4747-B769-C02CAE1865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470" y="1830656"/>
            <a:ext cx="3594101" cy="333151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0D6F8D-CB9A-42FE-8800-741614736E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246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on Resources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RESOURCES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2E31B0E-B824-4EE0-81A9-D2DECFFB29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220" y="1888612"/>
            <a:ext cx="3840351" cy="3215605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080367B-1BD9-4ACB-B7B5-CCE999F5C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28002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con Resources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RESOURCES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F8D4ADC3-2A2D-4047-AC54-A1241D5E9B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220" y="1888612"/>
            <a:ext cx="3840351" cy="3215605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CC4828-506C-4869-BBF7-F60F1172D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1835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KNOWLEDGE check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KNOWLEDGE CHECK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D24262D-5601-453D-9EB0-5195D71824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303" y="1804344"/>
            <a:ext cx="3178268" cy="3357831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36BA8B2-81F7-4447-9171-7532E81E4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5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485900"/>
            <a:ext cx="10515600" cy="454977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83BF771-DB29-4C19-99E5-B10DEE15D1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9F36D-F814-4633-B2FC-E8D4BFDE2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91627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 Knowledge check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KNOWLEDGE CHECK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8B15EF5B-1E7E-4050-83CF-59A2591449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303" y="1804344"/>
            <a:ext cx="3178268" cy="335783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FE353-0000-4504-9B8D-DC78575F63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3556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 Group Activit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GROUP ACTIVITY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0118F49-8A96-465F-AF06-DFDE342F8A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4210" y="1961188"/>
            <a:ext cx="3356361" cy="3044141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69F12E-5A5E-48A8-9EC0-E43D8D4923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86083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 Group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GROUP ACTIVITY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1F31274F-8DEA-4A21-9D52-97C2B58764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4210" y="1961188"/>
            <a:ext cx="3356361" cy="304414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6725F-9993-452E-9B3C-86DA8E6F6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16424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 Breakout Groups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BREAKOUT GROUPS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338F20E-D8B7-4198-8933-8C8E94DCE0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398" y="2070847"/>
            <a:ext cx="3954723" cy="290225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5F2606-46DC-4BDA-9064-4C765F5313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585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on Breakout Groups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BREAKOUT GROUPS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7D292B8-B7DC-4BFE-8476-6BDD19C892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398" y="2070847"/>
            <a:ext cx="3954723" cy="2902256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6AADF-F1D0-4605-871E-DE31D9B6B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5158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942347-DD39-4631-BF45-CEB7582D6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0FEF5-AEA8-4557-B6F1-B79D0EEBB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82030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lert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D182E564-E2EE-4F7C-A155-A0D1E80AB4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375365"/>
            <a:ext cx="3748259" cy="38068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63E9E30-8E76-4C16-99F6-AE5B2435EB78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NOTE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A0DECC-6D03-46EC-BD4E-72123352F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17959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TOOLKIT NOTE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1A45B37-C38A-426E-8E86-0FDAC0D4BF70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TOOLKIT NOTE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E5718097-22D5-4894-A72E-C1AA4CC9C4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837765"/>
            <a:ext cx="3613416" cy="3146611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0A6E54-0747-447F-ABDA-D3557C09B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36659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Alert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ADBEB796-88F5-48E5-8D6A-1490338240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375365"/>
            <a:ext cx="3748259" cy="38068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AEA6A1E-6C53-4E82-B23C-56DD9F587817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NOTE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C8CA5D-37E9-4536-8FA8-7C2A00F54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7102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Toolkit Note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71EAB9A-B5F2-437C-BFD0-3421EA76E13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TOOLKIT NOTE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9779251-825D-45F7-B9CD-138E19E00D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837765"/>
            <a:ext cx="3613416" cy="314661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15924-B35D-4706-9880-8426AD21B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768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ilitator-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CA6721C-C2FD-46D1-83F2-56B127B6A3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2033345"/>
            <a:ext cx="5405036" cy="495033"/>
          </a:xfrm>
        </p:spPr>
        <p:txBody>
          <a:bodyPr>
            <a:noAutofit/>
          </a:bodyPr>
          <a:lstStyle>
            <a:lvl1pPr marL="48600" indent="0" algn="l">
              <a:buNone/>
              <a:defRPr sz="2400" b="1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EEC06016-80BC-492E-A6DD-CBED710935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816142"/>
            <a:ext cx="5405036" cy="2425918"/>
          </a:xfrm>
        </p:spPr>
        <p:txBody>
          <a:bodyPr>
            <a:noAutofit/>
          </a:bodyPr>
          <a:lstStyle>
            <a:lvl1pPr marL="48600" indent="0" algn="l">
              <a:buNone/>
              <a:defRPr sz="22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335DFA59-129A-4CFB-936C-9FBBE6899DC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00925" y="1453534"/>
            <a:ext cx="3743325" cy="3783254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FFBF7F9F-0B81-40DA-97E2-3E201F956E84}"/>
              </a:ext>
            </a:extLst>
          </p:cNvPr>
          <p:cNvSpPr/>
          <p:nvPr userDrawn="1"/>
        </p:nvSpPr>
        <p:spPr>
          <a:xfrm>
            <a:off x="7239780" y="1314450"/>
            <a:ext cx="4080491" cy="4080491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EC988C-96FE-4D9F-A724-5F6357BDC164}"/>
              </a:ext>
            </a:extLst>
          </p:cNvPr>
          <p:cNvSpPr txBox="1"/>
          <p:nvPr userDrawn="1"/>
        </p:nvSpPr>
        <p:spPr>
          <a:xfrm>
            <a:off x="744071" y="351988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  <a:latin typeface="+mj-lt"/>
              </a:rPr>
              <a:t>MEET THE FACILITATOR</a:t>
            </a:r>
            <a:endParaRPr lang="es-ES" sz="40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7DC9A3-B22E-4CC7-963B-7E19158CC0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2281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Righ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A9011-6C8A-4005-830B-A137B17E4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6950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Marcador de contenido 3">
            <a:extLst>
              <a:ext uri="{FF2B5EF4-FFF2-40B4-BE49-F238E27FC236}">
                <a16:creationId xmlns:a16="http://schemas.microsoft.com/office/drawing/2014/main" id="{F0B96912-9C5A-4C6E-BA50-3EA5115913E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76950" y="2140743"/>
            <a:ext cx="5765800" cy="4405313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25" name="Marcador de posición de imagen 24">
            <a:extLst>
              <a:ext uri="{FF2B5EF4-FFF2-40B4-BE49-F238E27FC236}">
                <a16:creationId xmlns:a16="http://schemas.microsoft.com/office/drawing/2014/main" id="{742B1A68-3924-4834-B4F3-2E4C82840A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2"/>
            <a:ext cx="5967413" cy="6858001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413" h="6858001">
                <a:moveTo>
                  <a:pt x="0" y="1"/>
                </a:moveTo>
                <a:lnTo>
                  <a:pt x="5393976" y="0"/>
                </a:lnTo>
                <a:lnTo>
                  <a:pt x="5967413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50066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Title+Subtitle+ Righ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A9011-6C8A-4005-830B-A137B17E4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6950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contenido 3">
            <a:extLst>
              <a:ext uri="{FF2B5EF4-FFF2-40B4-BE49-F238E27FC236}">
                <a16:creationId xmlns:a16="http://schemas.microsoft.com/office/drawing/2014/main" id="{80DBF6A4-1DA7-4CE0-A924-C94EE23B6DA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76950" y="2734887"/>
            <a:ext cx="5835650" cy="3848476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Marcador de texto 6">
            <a:extLst>
              <a:ext uri="{FF2B5EF4-FFF2-40B4-BE49-F238E27FC236}">
                <a16:creationId xmlns:a16="http://schemas.microsoft.com/office/drawing/2014/main" id="{F425EFF4-8ADD-4DC9-A303-DAA794B151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76950" y="1956218"/>
            <a:ext cx="5835650" cy="65635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5" name="Marcador de posición de imagen 24">
            <a:extLst>
              <a:ext uri="{FF2B5EF4-FFF2-40B4-BE49-F238E27FC236}">
                <a16:creationId xmlns:a16="http://schemas.microsoft.com/office/drawing/2014/main" id="{9CDF3C61-247E-40F0-B55F-B42633C1F9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2"/>
            <a:ext cx="5967413" cy="6858001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413" h="6858001">
                <a:moveTo>
                  <a:pt x="0" y="1"/>
                </a:moveTo>
                <a:lnTo>
                  <a:pt x="5393976" y="0"/>
                </a:lnTo>
                <a:lnTo>
                  <a:pt x="5967413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26400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Lef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3AE166-16ED-4874-BD69-4FF39D0B34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168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A9F26040-4135-4C19-9852-355D7581C4D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41168" y="2178050"/>
            <a:ext cx="5835650" cy="4405313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3" name="Marcador de posición de imagen 24">
            <a:extLst>
              <a:ext uri="{FF2B5EF4-FFF2-40B4-BE49-F238E27FC236}">
                <a16:creationId xmlns:a16="http://schemas.microsoft.com/office/drawing/2014/main" id="{9030932B-19F0-4E79-B31F-ABACAABC37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3589" y="-22304"/>
            <a:ext cx="5990971" cy="6891457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0971" h="6891457">
                <a:moveTo>
                  <a:pt x="635430" y="22305"/>
                </a:moveTo>
                <a:lnTo>
                  <a:pt x="5987259" y="0"/>
                </a:lnTo>
                <a:cubicBezTo>
                  <a:pt x="5982093" y="2291167"/>
                  <a:pt x="5994882" y="4600290"/>
                  <a:pt x="5989716" y="6891457"/>
                </a:cubicBezTo>
                <a:lnTo>
                  <a:pt x="0" y="6880305"/>
                </a:lnTo>
                <a:lnTo>
                  <a:pt x="635430" y="22305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2349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Title+Subtitle+ Lef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3AE166-16ED-4874-BD69-4FF39D0B34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18" y="166254"/>
            <a:ext cx="5835650" cy="1662545"/>
          </a:xfrm>
          <a:noFill/>
          <a:ln>
            <a:noFill/>
          </a:ln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C652D710-8F4D-4812-9C2E-A347C194A47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5275" y="2734887"/>
            <a:ext cx="5835650" cy="3848476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32EEE241-3B01-4133-A566-D28A785C66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1318" y="1956218"/>
            <a:ext cx="5835650" cy="65635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7" name="Marcador de posición de imagen 24">
            <a:extLst>
              <a:ext uri="{FF2B5EF4-FFF2-40B4-BE49-F238E27FC236}">
                <a16:creationId xmlns:a16="http://schemas.microsoft.com/office/drawing/2014/main" id="{69B62BB9-5A87-4AC3-A6E2-87E362169F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3589" y="-22304"/>
            <a:ext cx="5990971" cy="6891457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0971" h="6891457">
                <a:moveTo>
                  <a:pt x="635430" y="22305"/>
                </a:moveTo>
                <a:lnTo>
                  <a:pt x="5987259" y="0"/>
                </a:lnTo>
                <a:cubicBezTo>
                  <a:pt x="5982093" y="2291167"/>
                  <a:pt x="5994882" y="4600290"/>
                  <a:pt x="5989716" y="6891457"/>
                </a:cubicBezTo>
                <a:lnTo>
                  <a:pt x="0" y="6880305"/>
                </a:lnTo>
                <a:lnTo>
                  <a:pt x="635430" y="22305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78254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Imag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elogramo 1">
            <a:extLst>
              <a:ext uri="{FF2B5EF4-FFF2-40B4-BE49-F238E27FC236}">
                <a16:creationId xmlns:a16="http://schemas.microsoft.com/office/drawing/2014/main" id="{412BB81D-3A2F-4D45-AFA0-C6D89AAB7B10}"/>
              </a:ext>
            </a:extLst>
          </p:cNvPr>
          <p:cNvSpPr/>
          <p:nvPr userDrawn="1"/>
        </p:nvSpPr>
        <p:spPr>
          <a:xfrm flipH="1">
            <a:off x="-1684341" y="4575695"/>
            <a:ext cx="6793733" cy="2282305"/>
          </a:xfrm>
          <a:prstGeom prst="parallelogram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65D24EE-091B-4ECE-8BB5-BF86CE934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530433"/>
          </a:xfrm>
        </p:spPr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2890B9F-202A-4D5C-8B79-095DF022308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60156" y="4575695"/>
            <a:ext cx="6793733" cy="2078038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07EF29-013D-4DF1-AFF8-9AE69FF3AA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189" y="4718649"/>
            <a:ext cx="3079630" cy="193508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15753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Text_Imag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65D24EE-091B-4ECE-8BB5-BF86CE934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530433"/>
          </a:xfrm>
        </p:spPr>
        <p:txBody>
          <a:bodyPr/>
          <a:lstStyle/>
          <a:p>
            <a:endParaRPr lang="es-E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8A66472-3E3F-46BB-9225-6FB6124564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189" y="4718649"/>
            <a:ext cx="3079630" cy="193508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2890B9F-202A-4D5C-8B79-095DF022308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752491" y="4718649"/>
            <a:ext cx="8301398" cy="1935084"/>
          </a:xfrm>
        </p:spPr>
        <p:txBody>
          <a:bodyPr anchor="ctr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45601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B136DAC-1F30-4A29-ABFA-2C098EB1D5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60732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467298F-4857-46C1-AF1F-33919A3FF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48612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Subtitle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Marcador de texto 6">
            <a:extLst>
              <a:ext uri="{FF2B5EF4-FFF2-40B4-BE49-F238E27FC236}">
                <a16:creationId xmlns:a16="http://schemas.microsoft.com/office/drawing/2014/main" id="{1CA92639-669C-41E4-B0AC-C2BD097F76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80789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C00000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8298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+ Subtitle +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49D37ED9-F8A0-4D94-86DA-041FD9A493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80789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C00000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EFFC34D-D279-4B36-8118-7869678279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3"/>
          <a:stretch/>
        </p:blipFill>
        <p:spPr>
          <a:xfrm>
            <a:off x="0" y="6571488"/>
            <a:ext cx="12192000" cy="313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5774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C7A1D-8F91-4C5A-8FED-94BB597F76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400" y="210694"/>
            <a:ext cx="11328400" cy="981075"/>
          </a:xfrm>
        </p:spPr>
        <p:txBody>
          <a:bodyPr>
            <a:noAutofit/>
          </a:bodyPr>
          <a:lstStyle>
            <a:lvl1pPr algn="ctr">
              <a:defRPr/>
            </a:lvl1pPr>
          </a:lstStyle>
          <a:p>
            <a:r>
              <a:rPr lang="en-US" noProof="0"/>
              <a:t>MEET THE TEAM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CA6721C-C2FD-46D1-83F2-56B127B6A3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063" y="4629979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EEC06016-80BC-492E-A6DD-CBED710935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5481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39" name="Text Placeholder 35">
            <a:extLst>
              <a:ext uri="{FF2B5EF4-FFF2-40B4-BE49-F238E27FC236}">
                <a16:creationId xmlns:a16="http://schemas.microsoft.com/office/drawing/2014/main" id="{8F674247-9537-425A-BC94-80D551677A3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660333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1" name="Text Placeholder 35">
            <a:extLst>
              <a:ext uri="{FF2B5EF4-FFF2-40B4-BE49-F238E27FC236}">
                <a16:creationId xmlns:a16="http://schemas.microsoft.com/office/drawing/2014/main" id="{EC6014A8-1E0B-4750-A430-4DBC796B097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09436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0C408AF0-B9B9-4FBF-B893-DC53B82AA39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03544" y="197631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5" name="Marcador de posición de imagen 3">
            <a:extLst>
              <a:ext uri="{FF2B5EF4-FFF2-40B4-BE49-F238E27FC236}">
                <a16:creationId xmlns:a16="http://schemas.microsoft.com/office/drawing/2014/main" id="{DA117A88-040A-4761-BB56-93A0458474C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936814" y="197631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6" name="Marcador de posición de imagen 3">
            <a:extLst>
              <a:ext uri="{FF2B5EF4-FFF2-40B4-BE49-F238E27FC236}">
                <a16:creationId xmlns:a16="http://schemas.microsoft.com/office/drawing/2014/main" id="{8DFE197D-DA4A-424C-9391-845E5081F70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885917" y="190012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13" name="Text Placeholder 35">
            <a:extLst>
              <a:ext uri="{FF2B5EF4-FFF2-40B4-BE49-F238E27FC236}">
                <a16:creationId xmlns:a16="http://schemas.microsoft.com/office/drawing/2014/main" id="{58824CEB-126C-4E1D-9330-B8E6C10FA4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60333" y="4629978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4" name="Text Placeholder 35">
            <a:extLst>
              <a:ext uri="{FF2B5EF4-FFF2-40B4-BE49-F238E27FC236}">
                <a16:creationId xmlns:a16="http://schemas.microsoft.com/office/drawing/2014/main" id="{7D762268-EE11-4E4A-B3F3-1DA212D027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609436" y="4629977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37AB4F06-41A8-41E4-A9F8-D73BDDC9832F}"/>
              </a:ext>
            </a:extLst>
          </p:cNvPr>
          <p:cNvSpPr/>
          <p:nvPr userDrawn="1"/>
        </p:nvSpPr>
        <p:spPr>
          <a:xfrm>
            <a:off x="788411" y="1879420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B7E25807-FA8A-43A3-B19A-423410858716}"/>
              </a:ext>
            </a:extLst>
          </p:cNvPr>
          <p:cNvSpPr/>
          <p:nvPr userDrawn="1"/>
        </p:nvSpPr>
        <p:spPr>
          <a:xfrm>
            <a:off x="4822227" y="1865696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D4A74790-FA70-45F8-9377-F709EBE39C99}"/>
              </a:ext>
            </a:extLst>
          </p:cNvPr>
          <p:cNvSpPr/>
          <p:nvPr userDrawn="1"/>
        </p:nvSpPr>
        <p:spPr>
          <a:xfrm>
            <a:off x="8762365" y="1789506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EEABEC4B-56BA-4C3D-939C-6F86A8B4E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91881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912884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DCE7D7-E72E-4D2F-96F1-2CB9A3D5BC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noFill/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503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CC26D13-39EB-4501-87DB-619960F43B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3"/>
          <a:stretch/>
        </p:blipFill>
        <p:spPr>
          <a:xfrm>
            <a:off x="0" y="6571488"/>
            <a:ext cx="12192000" cy="313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6430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495930-77A5-4EB6-83D5-B809B06484B5}"/>
              </a:ext>
            </a:extLst>
          </p:cNvPr>
          <p:cNvSpPr/>
          <p:nvPr userDrawn="1"/>
        </p:nvSpPr>
        <p:spPr>
          <a:xfrm>
            <a:off x="1032991" y="1919567"/>
            <a:ext cx="10126009" cy="35268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algn="ctr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37C56E-3467-4096-B0E9-B840634AA36C}"/>
              </a:ext>
            </a:extLst>
          </p:cNvPr>
          <p:cNvSpPr/>
          <p:nvPr userDrawn="1"/>
        </p:nvSpPr>
        <p:spPr>
          <a:xfrm>
            <a:off x="1936746" y="1384800"/>
            <a:ext cx="8318500" cy="6730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535412-55B4-4EA9-88A4-296DD299FBF8}"/>
              </a:ext>
            </a:extLst>
          </p:cNvPr>
          <p:cNvSpPr txBox="1"/>
          <p:nvPr userDrawn="1"/>
        </p:nvSpPr>
        <p:spPr>
          <a:xfrm>
            <a:off x="3055721" y="1411568"/>
            <a:ext cx="6080551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600" b="1" dirty="0">
                <a:solidFill>
                  <a:schemeClr val="bg1"/>
                </a:solidFill>
                <a:latin typeface="+mj-lt"/>
              </a:rPr>
              <a:t>DISCLAIMER</a:t>
            </a:r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43FB61-1A45-4E3E-A915-7A6C4129DE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58895" y="2425699"/>
            <a:ext cx="9474200" cy="2514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Cras </a:t>
            </a:r>
            <a:r>
              <a:rPr lang="en-US" dirty="0" err="1"/>
              <a:t>turpis</a:t>
            </a:r>
            <a:r>
              <a:rPr lang="en-US" dirty="0"/>
              <a:t> magna, vestibulum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et, </a:t>
            </a:r>
            <a:r>
              <a:rPr lang="en-US" dirty="0" err="1"/>
              <a:t>consectetur</a:t>
            </a:r>
            <a:r>
              <a:rPr lang="en-US" dirty="0"/>
              <a:t> semper ligula. </a:t>
            </a:r>
            <a:r>
              <a:rPr lang="en-US" dirty="0" err="1"/>
              <a:t>Suspendisse</a:t>
            </a:r>
            <a:r>
              <a:rPr lang="en-US" dirty="0"/>
              <a:t> vel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Duis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ultricies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vel,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38624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C2C691A-5D0C-4BCD-8212-FAE70CB880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" t="17183" r="3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C97D998-ED4B-4714-A7C3-777E37156325}"/>
              </a:ext>
            </a:extLst>
          </p:cNvPr>
          <p:cNvSpPr/>
          <p:nvPr userDrawn="1"/>
        </p:nvSpPr>
        <p:spPr>
          <a:xfrm>
            <a:off x="170269" y="4134245"/>
            <a:ext cx="184731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n-US" sz="18500" b="1" dirty="0">
              <a:solidFill>
                <a:prstClr val="white">
                  <a:alpha val="42000"/>
                </a:prstClr>
              </a:solidFill>
              <a:latin typeface="Raleway" panose="020B05030301010600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185A45-9894-470D-8052-CB74D1BED8C1}"/>
              </a:ext>
            </a:extLst>
          </p:cNvPr>
          <p:cNvSpPr/>
          <p:nvPr userDrawn="1"/>
        </p:nvSpPr>
        <p:spPr>
          <a:xfrm>
            <a:off x="170269" y="1968657"/>
            <a:ext cx="184731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s-CO" sz="18500" b="1" dirty="0">
              <a:solidFill>
                <a:prstClr val="white">
                  <a:alpha val="42000"/>
                </a:prstClr>
              </a:solidFill>
              <a:latin typeface="Raleway" panose="020B0503030101060003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1672F63D-2A85-459E-A649-16B330D7F4CB}"/>
              </a:ext>
            </a:extLst>
          </p:cNvPr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2">
              <a:alpha val="8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0A3E14-7A01-470B-8A44-5C705CAC15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09522" y="2940600"/>
            <a:ext cx="9772955" cy="976800"/>
          </a:xfrm>
        </p:spPr>
        <p:txBody>
          <a:bodyPr>
            <a:noAutofit/>
          </a:bodyPr>
          <a:lstStyle>
            <a:lvl1pPr algn="ctr">
              <a:buNone/>
              <a:defRPr sz="8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s-ES" dirty="0"/>
              <a:t>END OF WORKSHOP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29E8E710-659B-4D5F-A8CA-52DB3604F3E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44469" y="4654164"/>
            <a:ext cx="2581274" cy="9497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558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+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485900"/>
            <a:ext cx="10515600" cy="454977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BDA266-9872-42C5-B3BD-858391E1E9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3AF14-4279-49D8-99EF-B1305A9F86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57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759644"/>
            <a:ext cx="10515600" cy="447490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EB6CB003-386A-4DD9-8F72-91982C6C8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1025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8C94ED3-CBE0-4A70-89E7-4FE78073AA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283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Subtitle + Text+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759644"/>
            <a:ext cx="10515600" cy="447490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EB6CB003-386A-4DD9-8F72-91982C6C8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1025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887E62-A032-4718-9F76-2C2F9550F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637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A7898B-97AB-47AE-9221-A903C876EF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461247"/>
            <a:ext cx="5181600" cy="471571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29C4CEA-908D-4152-89FB-85A401107C8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461247"/>
            <a:ext cx="5181600" cy="471571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69C39-EB1A-4194-BF78-685990FDE0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46499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A0AE411-7F67-4ECA-AF8C-8C6D81B8E9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515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259959-3619-4BC6-B570-9DF954A55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30DAA-4A7B-4EA1-8536-E36523453A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0921C-A774-4867-B236-5EEB8BB8E1B6}" type="datetimeFigureOut">
              <a:rPr lang="en-US" smtClean="0"/>
              <a:t>10/6/2021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11800-16B6-4CF5-A8F3-8487D403B1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D35A50-7F95-4AFD-BA14-D42654257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776D8B5-FDA9-41E6-B1F5-5A904681E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56"/>
    </p:custDataLst>
    <p:extLst>
      <p:ext uri="{BB962C8B-B14F-4D97-AF65-F5344CB8AC3E}">
        <p14:creationId xmlns:p14="http://schemas.microsoft.com/office/powerpoint/2010/main" val="357847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669" r:id="rId3"/>
    <p:sldLayoutId id="2147483714" r:id="rId4"/>
    <p:sldLayoutId id="2147483716" r:id="rId5"/>
    <p:sldLayoutId id="2147483675" r:id="rId6"/>
    <p:sldLayoutId id="2147483678" r:id="rId7"/>
    <p:sldLayoutId id="2147483702" r:id="rId8"/>
    <p:sldLayoutId id="2147483676" r:id="rId9"/>
    <p:sldLayoutId id="2147483677" r:id="rId10"/>
    <p:sldLayoutId id="2147483685" r:id="rId11"/>
    <p:sldLayoutId id="2147483660" r:id="rId12"/>
    <p:sldLayoutId id="2147483682" r:id="rId13"/>
    <p:sldLayoutId id="2147483661" r:id="rId14"/>
    <p:sldLayoutId id="2147483681" r:id="rId15"/>
    <p:sldLayoutId id="2147483696" r:id="rId16"/>
    <p:sldLayoutId id="2147483712" r:id="rId17"/>
    <p:sldLayoutId id="2147483733" r:id="rId18"/>
    <p:sldLayoutId id="2147483734" r:id="rId19"/>
    <p:sldLayoutId id="2147483729" r:id="rId20"/>
    <p:sldLayoutId id="2147483730" r:id="rId21"/>
    <p:sldLayoutId id="2147483713" r:id="rId22"/>
    <p:sldLayoutId id="2147483704" r:id="rId23"/>
    <p:sldLayoutId id="2147483720" r:id="rId24"/>
    <p:sldLayoutId id="2147483717" r:id="rId25"/>
    <p:sldLayoutId id="2147483719" r:id="rId26"/>
    <p:sldLayoutId id="2147483727" r:id="rId27"/>
    <p:sldLayoutId id="2147483728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18" r:id="rId35"/>
    <p:sldLayoutId id="2147483705" r:id="rId36"/>
    <p:sldLayoutId id="2147483708" r:id="rId37"/>
    <p:sldLayoutId id="2147483706" r:id="rId38"/>
    <p:sldLayoutId id="2147483709" r:id="rId39"/>
    <p:sldLayoutId id="2147483662" r:id="rId40"/>
    <p:sldLayoutId id="2147483689" r:id="rId41"/>
    <p:sldLayoutId id="2147483691" r:id="rId42"/>
    <p:sldLayoutId id="2147483663" r:id="rId43"/>
    <p:sldLayoutId id="2147483679" r:id="rId44"/>
    <p:sldLayoutId id="2147483707" r:id="rId45"/>
    <p:sldLayoutId id="2147483666" r:id="rId46"/>
    <p:sldLayoutId id="2147483684" r:id="rId47"/>
    <p:sldLayoutId id="2147483693" r:id="rId48"/>
    <p:sldLayoutId id="2147483694" r:id="rId49"/>
    <p:sldLayoutId id="2147483683" r:id="rId50"/>
    <p:sldLayoutId id="2147483667" r:id="rId51"/>
    <p:sldLayoutId id="2147483655" r:id="rId52"/>
    <p:sldLayoutId id="2147483672" r:id="rId53"/>
    <p:sldLayoutId id="2147483715" r:id="rId5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2"/>
          </a:solidFill>
          <a:latin typeface="+mj-lt"/>
          <a:ea typeface="+mj-ea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2"/>
        </a:buClr>
        <a:buSzPct val="80000"/>
        <a:buFont typeface="Arial" panose="020B0604020202020204" pitchFamily="34" charset="0"/>
        <a:buChar char="•"/>
        <a:defRPr lang="en-US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1988" indent="-324000" algn="l" defTabSz="3600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2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481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4053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862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18" Type="http://schemas.openxmlformats.org/officeDocument/2006/relationships/image" Target="../media/image4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5.svg"/><Relationship Id="rId12" Type="http://schemas.openxmlformats.org/officeDocument/2006/relationships/image" Target="../media/image40.png"/><Relationship Id="rId17" Type="http://schemas.openxmlformats.org/officeDocument/2006/relationships/image" Target="../media/image45.svg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tags" Target="../tags/tag57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5" Type="http://schemas.openxmlformats.org/officeDocument/2006/relationships/image" Target="../media/image43.svg"/><Relationship Id="rId10" Type="http://schemas.openxmlformats.org/officeDocument/2006/relationships/image" Target="../media/image38.png"/><Relationship Id="rId19" Type="http://schemas.openxmlformats.org/officeDocument/2006/relationships/image" Target="../media/image47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6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6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6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7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5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7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6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82.xml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8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9.xml"/><Relationship Id="rId4" Type="http://schemas.openxmlformats.org/officeDocument/2006/relationships/image" Target="../media/image4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8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image" Target="../media/image6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9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9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Relationship Id="rId4" Type="http://schemas.openxmlformats.org/officeDocument/2006/relationships/image" Target="../media/image5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4.sv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65.xml"/><Relationship Id="rId6" Type="http://schemas.openxmlformats.org/officeDocument/2006/relationships/image" Target="../media/image53.png"/><Relationship Id="rId11" Type="http://schemas.openxmlformats.org/officeDocument/2006/relationships/image" Target="../media/image58.svg"/><Relationship Id="rId5" Type="http://schemas.openxmlformats.org/officeDocument/2006/relationships/image" Target="../media/image52.sv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2A5F-BBE1-4AF6-955B-B19DA5E95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57" y="365125"/>
            <a:ext cx="10675343" cy="1325563"/>
          </a:xfrm>
        </p:spPr>
        <p:txBody>
          <a:bodyPr/>
          <a:lstStyle/>
          <a:p>
            <a:r>
              <a:rPr lang="en-GB" dirty="0"/>
              <a:t>Slide deck legend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8F2B6D3-4445-4375-B7A2-0C6B68F46F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091590"/>
              </p:ext>
            </p:extLst>
          </p:nvPr>
        </p:nvGraphicFramePr>
        <p:xfrm>
          <a:off x="678457" y="1441790"/>
          <a:ext cx="10990512" cy="505108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05238">
                  <a:extLst>
                    <a:ext uri="{9D8B030D-6E8A-4147-A177-3AD203B41FA5}">
                      <a16:colId xmlns:a16="http://schemas.microsoft.com/office/drawing/2014/main" val="2656209398"/>
                    </a:ext>
                  </a:extLst>
                </a:gridCol>
                <a:gridCol w="4014475">
                  <a:extLst>
                    <a:ext uri="{9D8B030D-6E8A-4147-A177-3AD203B41FA5}">
                      <a16:colId xmlns:a16="http://schemas.microsoft.com/office/drawing/2014/main" val="3940816169"/>
                    </a:ext>
                  </a:extLst>
                </a:gridCol>
                <a:gridCol w="1162045">
                  <a:extLst>
                    <a:ext uri="{9D8B030D-6E8A-4147-A177-3AD203B41FA5}">
                      <a16:colId xmlns:a16="http://schemas.microsoft.com/office/drawing/2014/main" val="3680379651"/>
                    </a:ext>
                  </a:extLst>
                </a:gridCol>
                <a:gridCol w="4608754">
                  <a:extLst>
                    <a:ext uri="{9D8B030D-6E8A-4147-A177-3AD203B41FA5}">
                      <a16:colId xmlns:a16="http://schemas.microsoft.com/office/drawing/2014/main" val="84058152"/>
                    </a:ext>
                  </a:extLst>
                </a:gridCol>
              </a:tblGrid>
              <a:tr h="456321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SYMBOL</a:t>
                      </a:r>
                      <a:endParaRPr lang="en-US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MEANING</a:t>
                      </a:r>
                      <a:endParaRPr lang="en-US" b="0" dirty="0">
                        <a:latin typeface="+mj-lt"/>
                      </a:endParaRPr>
                    </a:p>
                  </a:txBody>
                  <a:tcPr marL="180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</a:rPr>
                        <a:t>SYMBOL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ource Sans Pro Black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</a:rPr>
                        <a:t>MEANING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ource Sans Pro Black"/>
                        <a:ea typeface="+mn-ea"/>
                        <a:cs typeface="+mn-cs"/>
                      </a:endParaRPr>
                    </a:p>
                  </a:txBody>
                  <a:tcPr marL="180000"/>
                </a:tc>
                <a:extLst>
                  <a:ext uri="{0D108BD9-81ED-4DB2-BD59-A6C34878D82A}">
                    <a16:rowId xmlns:a16="http://schemas.microsoft.com/office/drawing/2014/main" val="3163179460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Group Discussion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Survey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1771519164"/>
                  </a:ext>
                </a:extLst>
              </a:tr>
              <a:tr h="9183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Activity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Group Activity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3134575137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Breakout Groups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Time Estimate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231871738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Check for Understanding Quiz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Animated Slide / End of Animation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314548214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Resources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200" dirty="0"/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1878634419"/>
                  </a:ext>
                </a:extLst>
              </a:tr>
            </a:tbl>
          </a:graphicData>
        </a:graphic>
      </p:graphicFrame>
      <p:pic>
        <p:nvPicPr>
          <p:cNvPr id="9" name="Gráfico 8">
            <a:extLst>
              <a:ext uri="{FF2B5EF4-FFF2-40B4-BE49-F238E27FC236}">
                <a16:creationId xmlns:a16="http://schemas.microsoft.com/office/drawing/2014/main" id="{04ED7544-2E02-434A-90F7-F091FC05B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417" y="1933606"/>
            <a:ext cx="842400" cy="8424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BABAFABB-A976-404B-98D5-684D8F03B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417" y="2855764"/>
            <a:ext cx="842400" cy="84240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6FB6AFA8-6D86-41FE-8364-9A9F1EF6FB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8417" y="3753041"/>
            <a:ext cx="842400" cy="842400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89E62318-863F-49D5-A2C2-3C6A0756E7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68417" y="4664899"/>
            <a:ext cx="842400" cy="8424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CDA8719A-AE63-488C-AF3D-5A30C13333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047659" y="1925030"/>
            <a:ext cx="843457" cy="843457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6C7CE109-F8FD-49D9-83BC-202240DB734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68417" y="5592489"/>
            <a:ext cx="842400" cy="8424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93EBB6C-81EF-438B-BBC9-865F8A76C41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096000" y="3767492"/>
            <a:ext cx="843457" cy="843457"/>
          </a:xfrm>
          <a:prstGeom prst="rect">
            <a:avLst/>
          </a:prstGeom>
        </p:spPr>
      </p:pic>
      <p:pic>
        <p:nvPicPr>
          <p:cNvPr id="25" name="Gráfico 24">
            <a:extLst>
              <a:ext uri="{FF2B5EF4-FFF2-40B4-BE49-F238E27FC236}">
                <a16:creationId xmlns:a16="http://schemas.microsoft.com/office/drawing/2014/main" id="{9838F159-EFE3-4AEC-A700-474DD8D4A4B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95999" y="4697169"/>
            <a:ext cx="843458" cy="84345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C06F7BC-4ECB-47C7-BDA7-65053522239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366" y="2706082"/>
            <a:ext cx="1154723" cy="1154723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5369AE8-66D4-43CA-9BFE-B5B9579B053C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3143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2C4256-F39A-4148-A200-0909FC006A0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Brainstorm ways to demonstrate the following in your interventions:</a:t>
            </a:r>
          </a:p>
          <a:p>
            <a:pPr lvl="1"/>
            <a:r>
              <a:rPr lang="en-US" dirty="0"/>
              <a:t>Respect</a:t>
            </a:r>
          </a:p>
          <a:p>
            <a:pPr lvl="1"/>
            <a:r>
              <a:rPr lang="en-US" dirty="0"/>
              <a:t>Accountability</a:t>
            </a:r>
          </a:p>
          <a:p>
            <a:pPr lvl="1"/>
            <a:r>
              <a:rPr lang="en-US" dirty="0"/>
              <a:t>Fairness</a:t>
            </a:r>
          </a:p>
          <a:p>
            <a:pPr lvl="1"/>
            <a:r>
              <a:rPr lang="en-US" dirty="0"/>
              <a:t>Transparency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D5F7F-3554-4223-A9EA-5DB8E8C0687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“RAFT” Principles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771495A-BB9E-4387-B0CD-F40959FB51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2665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57DF73-FDCF-41E4-944E-8FB8A0C4F08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Split into small groups (3-4)</a:t>
            </a:r>
          </a:p>
          <a:p>
            <a:r>
              <a:rPr lang="en-US" dirty="0"/>
              <a:t>Discuss what connects/divides you from:</a:t>
            </a:r>
          </a:p>
          <a:p>
            <a:pPr lvl="1"/>
            <a:r>
              <a:rPr lang="en-US" dirty="0"/>
              <a:t>Your family</a:t>
            </a:r>
          </a:p>
          <a:p>
            <a:pPr lvl="1"/>
            <a:r>
              <a:rPr lang="en-US" dirty="0"/>
              <a:t>Your region</a:t>
            </a:r>
          </a:p>
          <a:p>
            <a:pPr lvl="1"/>
            <a:r>
              <a:rPr lang="en-US" dirty="0"/>
              <a:t>Your country</a:t>
            </a:r>
          </a:p>
          <a:p>
            <a:r>
              <a:rPr lang="en-US" dirty="0"/>
              <a:t>Rejoin, share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AD23D-453D-41D2-B7F7-D622FF64E6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Personal Connectors and Dividers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7B8D81C-7F1D-4EB0-AC4F-68B3DC161F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3352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57DF73-FDCF-41E4-944E-8FB8A0C4F08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Stay with your group</a:t>
            </a:r>
          </a:p>
          <a:p>
            <a:r>
              <a:rPr lang="en-US" dirty="0"/>
              <a:t>Find </a:t>
            </a:r>
            <a:r>
              <a:rPr lang="en-US" i="1" dirty="0"/>
              <a:t>Rapid Connectors and Dividers Analysis</a:t>
            </a:r>
            <a:r>
              <a:rPr lang="en-US" dirty="0"/>
              <a:t> in Toolkit</a:t>
            </a:r>
          </a:p>
          <a:p>
            <a:pPr lvl="1"/>
            <a:r>
              <a:rPr lang="en-US" dirty="0"/>
              <a:t>List the groups in your implementation area.</a:t>
            </a:r>
          </a:p>
          <a:p>
            <a:pPr lvl="1"/>
            <a:r>
              <a:rPr lang="en-US" dirty="0"/>
              <a:t>Identify major dividers and connectors</a:t>
            </a:r>
          </a:p>
          <a:p>
            <a:pPr lvl="1"/>
            <a:r>
              <a:rPr lang="en-US" dirty="0"/>
              <a:t>Map groups, dividers, connectors on your worksheet</a:t>
            </a:r>
          </a:p>
          <a:p>
            <a:r>
              <a:rPr lang="en-US" dirty="0"/>
              <a:t>Rejoin, share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AD23D-453D-41D2-B7F7-D622FF64E6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Connectors and Dividers Analysis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CFE620-9E02-45E0-A2F6-5436716FF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0853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might you integrate conflict analysis into your upcoming interventions?</a:t>
            </a:r>
          </a:p>
          <a:p>
            <a:r>
              <a:rPr lang="en-US" dirty="0"/>
              <a:t>What aspects of conflict analysis do you still have questions about?</a:t>
            </a:r>
          </a:p>
          <a:p>
            <a:r>
              <a:rPr lang="en-US" dirty="0"/>
              <a:t>Do you feel confident bringing these strategies back to your team?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Debrief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9E21AA-82B4-46DA-A5E8-CCE1CEC24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5237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End of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0856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3" r="20793"/>
          <a:stretch/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FD8C1A-AA50-4B5B-8806-9E37FACC02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Listening to the Community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Building</a:t>
            </a:r>
            <a:r>
              <a:rPr lang="es-ES" dirty="0"/>
              <a:t> </a:t>
            </a:r>
            <a:r>
              <a:rPr lang="es-ES" dirty="0" err="1"/>
              <a:t>Conflict</a:t>
            </a:r>
            <a:r>
              <a:rPr lang="es-ES" dirty="0"/>
              <a:t> </a:t>
            </a:r>
            <a:r>
              <a:rPr lang="es-ES" dirty="0" err="1"/>
              <a:t>Sensitive</a:t>
            </a:r>
            <a:r>
              <a:rPr lang="es-ES" dirty="0"/>
              <a:t> </a:t>
            </a:r>
            <a:r>
              <a:rPr lang="es-ES" dirty="0" err="1"/>
              <a:t>Interventions</a:t>
            </a:r>
            <a:endParaRPr lang="es-E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AEE55C9-420D-4FA4-AEFF-959DDD0416A4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3033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did you do with the action items?</a:t>
            </a:r>
          </a:p>
          <a:p>
            <a:r>
              <a:rPr lang="en-US" dirty="0"/>
              <a:t>Determine objective for interview / focus group</a:t>
            </a:r>
          </a:p>
          <a:p>
            <a:r>
              <a:rPr lang="en-US" dirty="0"/>
              <a:t>Develop list of who to talk to </a:t>
            </a:r>
          </a:p>
          <a:p>
            <a:r>
              <a:rPr lang="en-US" dirty="0"/>
              <a:t>Develop set of questions</a:t>
            </a:r>
          </a:p>
          <a:p>
            <a:r>
              <a:rPr lang="en-US" dirty="0"/>
              <a:t>Set up interview session (if applicable to current phase of the intervention)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Conducting Community Interviews and Focus Group Action Items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5F96C82-34C8-497F-90F0-52BB55D08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885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Have you ever shared something personal with a friend only to realize they weren’t really listening to you? </a:t>
            </a:r>
          </a:p>
          <a:p>
            <a:r>
              <a:rPr lang="en-US" dirty="0"/>
              <a:t>How could you tell they weren’t listening? How did it feel?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Poor Listening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18CFE2-B3F2-43D0-A9C0-A069A7F8B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4213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9176B6-DAC8-4CA1-9F0B-6DD3B7BDC03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Two volunteers</a:t>
            </a:r>
          </a:p>
          <a:p>
            <a:r>
              <a:rPr lang="en-US" dirty="0"/>
              <a:t>Person A will speak about someone who is important to them</a:t>
            </a:r>
          </a:p>
          <a:p>
            <a:pPr lvl="1"/>
            <a:r>
              <a:rPr lang="en-US" dirty="0"/>
              <a:t>Family member, personal hero, friend</a:t>
            </a:r>
          </a:p>
          <a:p>
            <a:r>
              <a:rPr lang="en-US" dirty="0"/>
              <a:t>Person B will demonstrate poor listening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CE795D-0EBB-4397-B204-893C38A3019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Poor Listening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9CBA397-5BC3-47B2-A7AA-322A43FF29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4959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B7CA7-FD90-4B7C-BE29-29558D0F95D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can you tell when someone is truly listening to you?</a:t>
            </a:r>
          </a:p>
          <a:p>
            <a:r>
              <a:rPr lang="en-US" dirty="0"/>
              <a:t>How does it feel to be heard?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862C6E-B406-48B4-B652-6ED09F0998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Active Listening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E1AAF-B186-41B5-8F6C-46B0DBEECC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177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05C1E-29C0-4A00-BD94-3F95C3E1DB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This course consists of four topics:</a:t>
            </a:r>
          </a:p>
          <a:p>
            <a:pPr lvl="1"/>
            <a:r>
              <a:rPr lang="en-US" dirty="0"/>
              <a:t>Analyzing the Conflict</a:t>
            </a:r>
          </a:p>
          <a:p>
            <a:pPr lvl="1"/>
            <a:r>
              <a:rPr lang="en-US" dirty="0"/>
              <a:t>Listening to the Community</a:t>
            </a:r>
          </a:p>
          <a:p>
            <a:pPr lvl="1"/>
            <a:r>
              <a:rPr lang="en-US" dirty="0"/>
              <a:t>Assessing the Impact</a:t>
            </a:r>
          </a:p>
          <a:p>
            <a:pPr lvl="1"/>
            <a:r>
              <a:rPr lang="en-US" dirty="0"/>
              <a:t>Applying Principles of Conflict Sensitivity</a:t>
            </a:r>
          </a:p>
          <a:p>
            <a:r>
              <a:rPr lang="en-US" dirty="0"/>
              <a:t>Ideally, for each topic participants should:</a:t>
            </a:r>
          </a:p>
          <a:p>
            <a:pPr lvl="1"/>
            <a:r>
              <a:rPr lang="en-US" dirty="0"/>
              <a:t>Complete the e-learning module independently</a:t>
            </a:r>
          </a:p>
          <a:p>
            <a:pPr lvl="1"/>
            <a:r>
              <a:rPr lang="en-US" dirty="0"/>
              <a:t>Complete the action items at the end of the e-learning</a:t>
            </a:r>
          </a:p>
          <a:p>
            <a:pPr lvl="1"/>
            <a:r>
              <a:rPr lang="en-US" dirty="0"/>
              <a:t>Meet together for instructor-led training session</a:t>
            </a:r>
          </a:p>
          <a:p>
            <a:pPr lvl="1"/>
            <a:r>
              <a:rPr lang="en-US" dirty="0"/>
              <a:t>Repeat for the next topic</a:t>
            </a:r>
          </a:p>
          <a:p>
            <a:r>
              <a:rPr lang="en-US" dirty="0"/>
              <a:t>Alternatively, participants can complete all of the e-learning modules in advance, then do instructor-led training for all topics as a single workshop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DA0872-9C80-4A9E-8A9B-CEB1BE6AD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Facilitator Notes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C85630-2A8C-42EB-8B5E-CAA659AF33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9844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E6E305-7481-4E03-8BA8-3498B1B2F8F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Find a partner</a:t>
            </a:r>
          </a:p>
          <a:p>
            <a:r>
              <a:rPr lang="en-US" dirty="0"/>
              <a:t>Decide who will be Person A and Person B</a:t>
            </a:r>
          </a:p>
          <a:p>
            <a:r>
              <a:rPr lang="en-US" dirty="0"/>
              <a:t>Person A will speak about an important moment in their life</a:t>
            </a:r>
          </a:p>
          <a:p>
            <a:pPr lvl="1"/>
            <a:r>
              <a:rPr lang="en-US" dirty="0"/>
              <a:t>Graduation, milestone, birth of a child</a:t>
            </a:r>
          </a:p>
          <a:p>
            <a:r>
              <a:rPr lang="en-US" dirty="0"/>
              <a:t>Person B will demonstrate active listening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8E783-ED92-4D57-9EAB-0D462F28374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Active Listening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54589A9-E0A0-4911-B6BD-7F5D0AFEC1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32571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might you integrate active listening in your work with the community?</a:t>
            </a:r>
          </a:p>
          <a:p>
            <a:r>
              <a:rPr lang="en-US" dirty="0"/>
              <a:t>What aspects of running community interviews / focus groups do you still have questions  about?</a:t>
            </a:r>
          </a:p>
          <a:p>
            <a:r>
              <a:rPr lang="en-US" dirty="0"/>
              <a:t>Do you feel confident bringing these strategies back to your team and colleagues?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Debrief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AF07323-4019-407A-9B8B-0FE1FF39D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2607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End of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5139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3" r="17013"/>
          <a:stretch/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A4251B-C793-4887-81D3-4793302FF8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Assessing the Impact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Building</a:t>
            </a:r>
            <a:r>
              <a:rPr lang="es-ES" dirty="0"/>
              <a:t> </a:t>
            </a:r>
            <a:r>
              <a:rPr lang="es-ES" dirty="0" err="1"/>
              <a:t>Conflict</a:t>
            </a:r>
            <a:r>
              <a:rPr lang="es-ES" dirty="0"/>
              <a:t> </a:t>
            </a:r>
            <a:r>
              <a:rPr lang="es-ES" dirty="0" err="1"/>
              <a:t>Sensitive</a:t>
            </a:r>
            <a:r>
              <a:rPr lang="es-ES" dirty="0"/>
              <a:t> </a:t>
            </a:r>
            <a:r>
              <a:rPr lang="es-ES" dirty="0" err="1"/>
              <a:t>Interventions</a:t>
            </a:r>
            <a:endParaRPr lang="es-E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6AAE860-6A76-49B6-ADB5-BE684CFE35C6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23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2431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did you do with the action items?</a:t>
            </a:r>
          </a:p>
          <a:p>
            <a:r>
              <a:rPr lang="en-US" dirty="0"/>
              <a:t>Fill out </a:t>
            </a:r>
            <a:r>
              <a:rPr lang="en-US" i="1" dirty="0"/>
              <a:t>Assessment Template </a:t>
            </a:r>
          </a:p>
          <a:p>
            <a:r>
              <a:rPr lang="en-US" dirty="0"/>
              <a:t>Fill out </a:t>
            </a:r>
            <a:r>
              <a:rPr lang="en-US" i="1" dirty="0"/>
              <a:t>Risk Matrix </a:t>
            </a:r>
          </a:p>
          <a:p>
            <a:r>
              <a:rPr lang="en-US" dirty="0"/>
              <a:t>Generate adaptations</a:t>
            </a:r>
          </a:p>
          <a:p>
            <a:r>
              <a:rPr lang="en-US" dirty="0"/>
              <a:t>Identify three realistic adaptations</a:t>
            </a:r>
          </a:p>
          <a:p>
            <a:r>
              <a:rPr lang="en-US" dirty="0"/>
              <a:t>Set date to begin implementing these changes</a:t>
            </a:r>
          </a:p>
          <a:p>
            <a:r>
              <a:rPr lang="en-US" dirty="0"/>
              <a:t>Determine if adaptations require budget changes / conversations with donors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Assessing the Impact Action Items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77158B4-74FC-4D3A-B0DB-329B1705F0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76342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57241A-71DB-4953-89D6-5E15212E2D9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Let’s look at a scenario…</a:t>
            </a:r>
          </a:p>
          <a:p>
            <a:r>
              <a:rPr lang="en-US" dirty="0"/>
              <a:t>The goal is to come up with as many options for adaptations as possible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3661D-C92C-475F-97C8-8F7D327D90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Generating Adaptations 1 of 2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759B082-FE32-48EA-8638-54B38D53DF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12938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86F4FB6-87BE-47BF-A31F-42BA5904C7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785E4F10-191F-4B17-9C71-70936E6B76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870" b="4223"/>
          <a:stretch/>
        </p:blipFill>
        <p:spPr>
          <a:xfrm>
            <a:off x="-207818" y="-20782"/>
            <a:ext cx="12706393" cy="6903162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6830490-20F4-44EC-9928-459A92892C30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26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34053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9DE62-13F9-4381-937B-0BDDFBA8689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Which of these options are viable? Why?</a:t>
            </a:r>
          </a:p>
          <a:p>
            <a:r>
              <a:rPr lang="en-US" dirty="0"/>
              <a:t>What’s the point of generating as many adaptations as possible if not all of them will work?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C60A6-077F-4C6A-97B6-C5E3BB63BD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Generating Adaptations 2 of 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1E3AF8-38EE-4353-AB86-C87FDD441B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01515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5B83DD-F630-4B20-8877-4668284F6A3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Work in groups of 3-4</a:t>
            </a:r>
          </a:p>
          <a:p>
            <a:pPr lvl="1"/>
            <a:r>
              <a:rPr lang="en-US" dirty="0"/>
              <a:t>If possible, work with colleagues involved in the same interventions</a:t>
            </a:r>
          </a:p>
          <a:p>
            <a:r>
              <a:rPr lang="en-US" dirty="0"/>
              <a:t>Discuss possible risks of your intervention</a:t>
            </a:r>
          </a:p>
          <a:p>
            <a:r>
              <a:rPr lang="en-US" dirty="0"/>
              <a:t>Generate at least 5 adaptations to improve outcomes</a:t>
            </a:r>
          </a:p>
          <a:p>
            <a:r>
              <a:rPr lang="en-US" dirty="0"/>
              <a:t>Select 1-2 that are viable</a:t>
            </a:r>
          </a:p>
          <a:p>
            <a:r>
              <a:rPr lang="en-US" dirty="0"/>
              <a:t>Rejoin and share with group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4D0A6-7FF9-4567-BD5F-45D8C16607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Generating Adaptations for Your Intervention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45932FB-DA6E-4C73-92EA-8307277DB5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07070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might you integrate these activities into your work?</a:t>
            </a:r>
          </a:p>
          <a:p>
            <a:r>
              <a:rPr lang="en-US" dirty="0"/>
              <a:t>What aspects of assessing the impact and generating adaptations do you still have questions about?</a:t>
            </a:r>
          </a:p>
          <a:p>
            <a:r>
              <a:rPr lang="en-US" dirty="0"/>
              <a:t>Do you feel confident bringing these strategies back to your team and colleagues?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Debrief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A59B94-D1DD-4627-9E3F-114815EF2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3040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1D80FC-FA91-4597-BBBE-1B9281136C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NAME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3AFE3F-CA74-4284-87D7-D4BE263EC8C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391500" indent="-34290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FFFF00"/>
                </a:highlight>
              </a:rPr>
              <a:t>Professional detail(s)</a:t>
            </a:r>
          </a:p>
          <a:p>
            <a:pPr marL="391500" indent="-34290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FFFF00"/>
                </a:highlight>
              </a:rPr>
              <a:t>Personal detail(s)</a:t>
            </a:r>
          </a:p>
        </p:txBody>
      </p:sp>
      <p:pic>
        <p:nvPicPr>
          <p:cNvPr id="6" name="Picture Placeholder 5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D689E2AF-8D96-485E-AB2C-FCF04DE2E5E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4" r="17024"/>
          <a:stretch>
            <a:fillRect/>
          </a:stretch>
        </p:blipFill>
        <p:spPr/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152CA3D-701D-45A9-92EB-58CF302471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58284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End of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05154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" t="370" r="40612" b="-370"/>
          <a:stretch/>
        </p:blipFill>
        <p:spPr>
          <a:xfrm>
            <a:off x="6183629" y="-27998"/>
            <a:ext cx="6080141" cy="6911542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E28A3A-EC4B-4762-AB88-C540F8B7B0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Applying Principles of Conflict Sensitivity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Building</a:t>
            </a:r>
            <a:r>
              <a:rPr lang="es-ES" dirty="0"/>
              <a:t> </a:t>
            </a:r>
            <a:r>
              <a:rPr lang="es-ES" dirty="0" err="1"/>
              <a:t>Conflict</a:t>
            </a:r>
            <a:r>
              <a:rPr lang="es-ES" dirty="0"/>
              <a:t> </a:t>
            </a:r>
            <a:r>
              <a:rPr lang="es-ES" dirty="0" err="1"/>
              <a:t>Sensitive</a:t>
            </a:r>
            <a:r>
              <a:rPr lang="es-ES" dirty="0"/>
              <a:t> </a:t>
            </a:r>
            <a:r>
              <a:rPr lang="es-ES" dirty="0" err="1"/>
              <a:t>Interventions</a:t>
            </a:r>
            <a:endParaRPr lang="es-E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4F1A569-70C3-43FB-B297-76C44486FD6B}"/>
              </a:ext>
            </a:extLst>
          </p:cNvPr>
          <p:cNvSpPr txBox="1">
            <a:spLocks/>
          </p:cNvSpPr>
          <p:nvPr/>
        </p:nvSpPr>
        <p:spPr>
          <a:xfrm>
            <a:off x="11668969" y="646707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31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58779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9F556B-9516-41AC-B2DC-D6124F821A0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did you do with the action items?</a:t>
            </a:r>
          </a:p>
          <a:p>
            <a:r>
              <a:rPr lang="en-US" dirty="0"/>
              <a:t>Develop a reporting system  </a:t>
            </a:r>
          </a:p>
          <a:p>
            <a:r>
              <a:rPr lang="en-US" dirty="0"/>
              <a:t>Start conversation about conflict sensitive strategies w/ partners</a:t>
            </a:r>
          </a:p>
          <a:p>
            <a:r>
              <a:rPr lang="en-US" dirty="0"/>
              <a:t>Identify one M&amp;E indicator </a:t>
            </a:r>
          </a:p>
          <a:p>
            <a:r>
              <a:rPr lang="en-US" dirty="0"/>
              <a:t>Create one page summary from existing conflict analysis</a:t>
            </a:r>
          </a:p>
          <a:p>
            <a:r>
              <a:rPr lang="en-US" dirty="0"/>
              <a:t>List out existing channels of communication with communities</a:t>
            </a:r>
          </a:p>
          <a:p>
            <a:r>
              <a:rPr lang="en-US" dirty="0"/>
              <a:t>Complete </a:t>
            </a:r>
            <a:r>
              <a:rPr lang="en-US" i="1" dirty="0"/>
              <a:t>Conflict Sensitivity</a:t>
            </a:r>
            <a:r>
              <a:rPr lang="en-US" dirty="0"/>
              <a:t> capacity assessment tool for your organization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E418AD-8DDE-42A2-8833-0B061B1566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Applying Principles of Conflict Sensitivity Action Items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33D211F-73F1-4BFA-98F5-FF629A533E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8727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57241A-71DB-4953-89D6-5E15212E2D9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Stand in the center of the room</a:t>
            </a:r>
          </a:p>
          <a:p>
            <a:r>
              <a:rPr lang="en-US" dirty="0"/>
              <a:t>We’ll hear a few scenarios with two options</a:t>
            </a:r>
          </a:p>
          <a:p>
            <a:pPr lvl="1"/>
            <a:r>
              <a:rPr lang="en-US" dirty="0"/>
              <a:t>Option A</a:t>
            </a:r>
          </a:p>
          <a:p>
            <a:pPr lvl="1"/>
            <a:r>
              <a:rPr lang="en-US" dirty="0"/>
              <a:t>Option B</a:t>
            </a:r>
          </a:p>
          <a:p>
            <a:r>
              <a:rPr lang="en-US" dirty="0"/>
              <a:t>If you would choose option A, go to the left side of the room</a:t>
            </a:r>
          </a:p>
          <a:p>
            <a:r>
              <a:rPr lang="en-US" dirty="0"/>
              <a:t>Go to the right for option B</a:t>
            </a:r>
          </a:p>
          <a:p>
            <a:r>
              <a:rPr lang="en-US" i="1" dirty="0"/>
              <a:t>There are no right or wrong answers</a:t>
            </a:r>
          </a:p>
          <a:p>
            <a:r>
              <a:rPr lang="en-US" dirty="0"/>
              <a:t>Ready?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3661D-C92C-475F-97C8-8F7D327D90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Applying Principles of Conflict Sensitivity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1ED7D18-D7CB-431A-A9FA-BB7C5F72A8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64577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48B804A-65D8-49FA-8486-46B4AA5706C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You need to hire local staff.</a:t>
            </a:r>
          </a:p>
          <a:p>
            <a:pPr lvl="1"/>
            <a:r>
              <a:rPr lang="en-US" dirty="0"/>
              <a:t>Option A: Hire people trusted by your local partner</a:t>
            </a:r>
          </a:p>
          <a:p>
            <a:pPr lvl="1"/>
            <a:r>
              <a:rPr lang="en-US" dirty="0"/>
              <a:t>Option B: Hire people with the most relevant experience</a:t>
            </a:r>
          </a:p>
          <a:p>
            <a:r>
              <a:rPr lang="en-US" dirty="0"/>
              <a:t>Why did you make your choice?</a:t>
            </a:r>
          </a:p>
          <a:p>
            <a:r>
              <a:rPr lang="en-US" dirty="0"/>
              <a:t>Can we generate any other options?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C3DA0F-2792-4F09-BE02-F5DA94161E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410471-7AE0-4FD1-8945-E28868D8C6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66895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5660A3-872E-4456-945C-1C33493967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You need to partner with another organization to meet your intervention’s goals.</a:t>
            </a:r>
          </a:p>
          <a:p>
            <a:pPr lvl="1"/>
            <a:r>
              <a:rPr lang="en-US" dirty="0"/>
              <a:t>Option A: Partner with international NGO who has experience with conflict sensitive strategies </a:t>
            </a:r>
          </a:p>
          <a:p>
            <a:pPr lvl="1"/>
            <a:r>
              <a:rPr lang="en-US" dirty="0"/>
              <a:t>Option B: Partner with local NGO who is not familiar with conflict sensitive strategies</a:t>
            </a:r>
          </a:p>
          <a:p>
            <a:r>
              <a:rPr lang="en-US" dirty="0"/>
              <a:t>Why did you make your choice?</a:t>
            </a:r>
          </a:p>
          <a:p>
            <a:r>
              <a:rPr lang="en-US" dirty="0"/>
              <a:t>Can we generate any other options?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98B7DE-812E-4421-B424-AE8E69F1BD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Partnerships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852FFB-620E-45E9-AB24-24E13014E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66065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89A9FC-E791-41EB-86DE-1F095FE2C57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It’s time to exit the area. Reports from your staff about your exit differ from the community’s. Whose feedback do you prioritize?</a:t>
            </a:r>
          </a:p>
          <a:p>
            <a:pPr lvl="1"/>
            <a:r>
              <a:rPr lang="en-US" dirty="0"/>
              <a:t>Option A: The staff’s</a:t>
            </a:r>
          </a:p>
          <a:p>
            <a:pPr lvl="1"/>
            <a:r>
              <a:rPr lang="en-US" dirty="0"/>
              <a:t>Option B: The community’s</a:t>
            </a:r>
          </a:p>
          <a:p>
            <a:r>
              <a:rPr lang="en-US" dirty="0"/>
              <a:t>Why did you make your choice?</a:t>
            </a:r>
          </a:p>
          <a:p>
            <a:r>
              <a:rPr lang="en-US" dirty="0"/>
              <a:t>Can we generate any other options?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17540-6685-4C2C-B1F5-6C2D2AEEE10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Processes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5DAF50-7B15-4CF0-AFBA-88144E7ED7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54872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confident do you feel about applying conflict sensitive principles in your work?</a:t>
            </a:r>
          </a:p>
          <a:p>
            <a:r>
              <a:rPr lang="en-US" dirty="0"/>
              <a:t>What do you still have questions about?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Debrief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4A8F558-4219-4161-A8D3-E1495E55D1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44245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95EE8D5-55AC-4143-A305-FC79992B42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39819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End of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6320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9023B5-4A5D-4D14-9211-A287F1E9F8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Topics include:</a:t>
            </a:r>
          </a:p>
          <a:p>
            <a:pPr lvl="1"/>
            <a:r>
              <a:rPr lang="en-US" dirty="0"/>
              <a:t>Analyzing the Conflict</a:t>
            </a:r>
          </a:p>
          <a:p>
            <a:pPr lvl="1"/>
            <a:r>
              <a:rPr lang="en-US" dirty="0"/>
              <a:t>Listening to the Community</a:t>
            </a:r>
          </a:p>
          <a:p>
            <a:pPr lvl="1"/>
            <a:r>
              <a:rPr lang="en-US" dirty="0"/>
              <a:t>Assessing the Impact</a:t>
            </a:r>
          </a:p>
          <a:p>
            <a:pPr lvl="1"/>
            <a:r>
              <a:rPr lang="en-US" dirty="0"/>
              <a:t>Applying Principles of Conflict Sensitivity</a:t>
            </a:r>
          </a:p>
          <a:p>
            <a:r>
              <a:rPr lang="en-US" dirty="0"/>
              <a:t>Each topic has:</a:t>
            </a:r>
          </a:p>
          <a:p>
            <a:pPr lvl="1"/>
            <a:r>
              <a:rPr lang="en-US" dirty="0"/>
              <a:t>E-Learning</a:t>
            </a:r>
          </a:p>
          <a:p>
            <a:pPr lvl="1"/>
            <a:r>
              <a:rPr lang="en-US" dirty="0"/>
              <a:t>Instructor-led training</a:t>
            </a:r>
          </a:p>
          <a:p>
            <a:pPr lvl="1"/>
            <a:r>
              <a:rPr lang="en-US" dirty="0"/>
              <a:t>Action items</a:t>
            </a:r>
          </a:p>
          <a:p>
            <a:pPr lvl="1"/>
            <a:r>
              <a:rPr lang="en-US" dirty="0"/>
              <a:t>Toolkit resources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DAAB97-1028-460F-B858-5A1E250B5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Overview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B2D6FF2-8D42-4531-B59F-EDF5F7BF9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1631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F1E8A8-C3E0-4891-BCC6-ED372DD3D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Ground Rules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265F49-90A1-41DC-AC1F-5A5C6CBC53F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Workshop is discussion, not lecture </a:t>
            </a:r>
          </a:p>
          <a:p>
            <a:r>
              <a:rPr lang="en-US" dirty="0"/>
              <a:t>Participation is encouraged</a:t>
            </a:r>
          </a:p>
          <a:p>
            <a:r>
              <a:rPr lang="en-US" dirty="0"/>
              <a:t>Everyone will be heard at some point</a:t>
            </a:r>
          </a:p>
          <a:p>
            <a:r>
              <a:rPr lang="en-US" dirty="0"/>
              <a:t>Not necessarily on every question / activity</a:t>
            </a:r>
          </a:p>
          <a:p>
            <a:r>
              <a:rPr lang="en-US" dirty="0"/>
              <a:t>Might have to wrap up a particular discussion to stay on schedule</a:t>
            </a:r>
          </a:p>
          <a:p>
            <a:r>
              <a:rPr lang="en-US" dirty="0"/>
              <a:t>All questions worth asking</a:t>
            </a:r>
          </a:p>
          <a:p>
            <a:r>
              <a:rPr lang="en-US" dirty="0"/>
              <a:t>Be respectful to others and yourself</a:t>
            </a:r>
          </a:p>
          <a:p>
            <a:r>
              <a:rPr lang="en-US" dirty="0"/>
              <a:t>Turn off mobile phones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C6ADA9-484F-4045-8DBA-8EC8FF61C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9709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text, tree, person, person&#10;&#10;Description automatically generated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8" r="20728"/>
          <a:stretch/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423BB3-0953-4E61-A2BB-BF5C4D120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Analyzing the Conflict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Building</a:t>
            </a:r>
            <a:r>
              <a:rPr lang="es-ES" dirty="0"/>
              <a:t> </a:t>
            </a:r>
            <a:r>
              <a:rPr lang="es-ES" dirty="0" err="1"/>
              <a:t>Conflict</a:t>
            </a:r>
            <a:r>
              <a:rPr lang="es-ES" dirty="0"/>
              <a:t> </a:t>
            </a:r>
            <a:r>
              <a:rPr lang="es-ES" dirty="0" err="1"/>
              <a:t>Sensitive</a:t>
            </a:r>
            <a:r>
              <a:rPr lang="es-ES" dirty="0"/>
              <a:t> </a:t>
            </a:r>
            <a:r>
              <a:rPr lang="es-ES" dirty="0" err="1"/>
              <a:t>Interventions</a:t>
            </a:r>
            <a:endParaRPr lang="es-E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851822C-573E-4BD6-A60B-6187667439E5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2171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did you do with the action items?</a:t>
            </a:r>
          </a:p>
          <a:p>
            <a:r>
              <a:rPr lang="en-US" dirty="0"/>
              <a:t>Complete </a:t>
            </a:r>
            <a:r>
              <a:rPr lang="en-US" i="1" dirty="0"/>
              <a:t>Conflict Analysis Template</a:t>
            </a:r>
            <a:r>
              <a:rPr lang="en-US" dirty="0"/>
              <a:t> </a:t>
            </a:r>
          </a:p>
          <a:p>
            <a:r>
              <a:rPr lang="en-US" dirty="0"/>
              <a:t>Determine the time / resources to be allocated for conflict analysis</a:t>
            </a:r>
          </a:p>
          <a:p>
            <a:r>
              <a:rPr lang="en-US" dirty="0"/>
              <a:t>Start conversation about integrating conflict analysis into intervention with relevant partners / donors</a:t>
            </a:r>
          </a:p>
          <a:p>
            <a:r>
              <a:rPr lang="en-US" dirty="0"/>
              <a:t>Make list of diverse range of sources to speak with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Analyzing Conflict Action Items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A430529-1152-4A3F-A0C7-79B2E559FE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1265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18EEAD-059F-4128-9053-9B0EA636862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Raise your hand if…</a:t>
            </a:r>
          </a:p>
          <a:p>
            <a:pPr lvl="1"/>
            <a:r>
              <a:rPr lang="en-US" dirty="0"/>
              <a:t>You can think of a past intervention that might have benefitted from conflict sensitive strategies</a:t>
            </a:r>
          </a:p>
          <a:p>
            <a:pPr lvl="1"/>
            <a:r>
              <a:rPr lang="en-US" dirty="0"/>
              <a:t>You are currently using conflict sensitive strategies in an intervention</a:t>
            </a:r>
          </a:p>
          <a:p>
            <a:pPr lvl="1"/>
            <a:r>
              <a:rPr lang="en-US" dirty="0"/>
              <a:t>You are currently discussing integrating conflict sensitive strategies into upcoming interventions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7EA061-EB0E-480C-8CD1-E47A6E3CCC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Conflict Sensitivity in Your Work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C66B63D-BDD2-46E0-AF72-B8DF307C9A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5461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FF195E1A-B9DF-485C-A5EE-95E59A020F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5625" y="2465717"/>
            <a:ext cx="2069523" cy="170584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0710D13B-C95D-4764-BD70-5F57E3A79E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58710" y="2435411"/>
            <a:ext cx="1775114" cy="1766455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8BFE578-33AB-4693-9278-06A81B22E9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83491" y="2223262"/>
            <a:ext cx="1991591" cy="21907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3B91B503-BD58-4FB3-9F17-D21B16275A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4315" y="2270888"/>
            <a:ext cx="1766455" cy="20955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AE869D2-B94D-4531-83D7-C5DF52F4C76B}"/>
              </a:ext>
            </a:extLst>
          </p:cNvPr>
          <p:cNvSpPr txBox="1"/>
          <p:nvPr/>
        </p:nvSpPr>
        <p:spPr>
          <a:xfrm>
            <a:off x="103214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Respect</a:t>
            </a:r>
            <a:endParaRPr lang="es-ES" sz="2400" dirty="0">
              <a:latin typeface="+mj-lt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80AFC53-0873-4F17-BA55-DB22EB4CFFA5}"/>
              </a:ext>
            </a:extLst>
          </p:cNvPr>
          <p:cNvSpPr txBox="1"/>
          <p:nvPr/>
        </p:nvSpPr>
        <p:spPr>
          <a:xfrm>
            <a:off x="3961497" y="4578099"/>
            <a:ext cx="2134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Accountability</a:t>
            </a:r>
            <a:endParaRPr lang="es-ES" sz="2400" dirty="0">
              <a:latin typeface="+mj-lt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123E7C2-0F28-4757-9D4C-73D67E2049C2}"/>
              </a:ext>
            </a:extLst>
          </p:cNvPr>
          <p:cNvSpPr txBox="1"/>
          <p:nvPr/>
        </p:nvSpPr>
        <p:spPr>
          <a:xfrm>
            <a:off x="9422772" y="4578099"/>
            <a:ext cx="1969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Transparency</a:t>
            </a:r>
            <a:endParaRPr lang="es-ES" sz="2400" dirty="0"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33C2A6B-00DA-4BE5-8D3F-FD0351EF9F30}"/>
              </a:ext>
            </a:extLst>
          </p:cNvPr>
          <p:cNvSpPr txBox="1"/>
          <p:nvPr/>
        </p:nvSpPr>
        <p:spPr>
          <a:xfrm>
            <a:off x="677621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Fairness</a:t>
            </a:r>
            <a:endParaRPr lang="es-ES" sz="2400" dirty="0">
              <a:latin typeface="+mj-lt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E0B149C-DD60-416C-BEF7-1F6C0B452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“RAFT” </a:t>
            </a:r>
            <a:r>
              <a:rPr lang="es-ES" dirty="0" err="1"/>
              <a:t>Principles</a:t>
            </a:r>
            <a:endParaRPr lang="es-E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D5940D-C842-41D5-B4AD-228B980556E0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47578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EUcyRPXT"/>
  <p:tag name="ARTICULATE_SLIDE_THUMBNAIL_REFRESH" val="1"/>
  <p:tag name="ARTICULATE_SLIDE_COUNT" val="3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Personalizado 61">
      <a:dk1>
        <a:sysClr val="windowText" lastClr="000000"/>
      </a:dk1>
      <a:lt1>
        <a:sysClr val="window" lastClr="FFFFFF"/>
      </a:lt1>
      <a:dk2>
        <a:srgbClr val="354F52"/>
      </a:dk2>
      <a:lt2>
        <a:srgbClr val="CE0E2D"/>
      </a:lt2>
      <a:accent1>
        <a:srgbClr val="7DBD41"/>
      </a:accent1>
      <a:accent2>
        <a:srgbClr val="5B507A"/>
      </a:accent2>
      <a:accent3>
        <a:srgbClr val="4BA3C3"/>
      </a:accent3>
      <a:accent4>
        <a:srgbClr val="FFD200"/>
      </a:accent4>
      <a:accent5>
        <a:srgbClr val="33BFBB"/>
      </a:accent5>
      <a:accent6>
        <a:srgbClr val="354F52"/>
      </a:accent6>
      <a:hlink>
        <a:srgbClr val="CE0E2D"/>
      </a:hlink>
      <a:folHlink>
        <a:srgbClr val="7DBD41"/>
      </a:folHlink>
    </a:clrScheme>
    <a:fontScheme name="Custom 2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26162</TotalTime>
  <Words>2657</Words>
  <Application>Microsoft Office PowerPoint</Application>
  <PresentationFormat>Widescreen</PresentationFormat>
  <Paragraphs>508</Paragraphs>
  <Slides>39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Franklin Gothic Medium</vt:lpstr>
      <vt:lpstr>Open Sans</vt:lpstr>
      <vt:lpstr>Raleway</vt:lpstr>
      <vt:lpstr>Source Sans Pro Black</vt:lpstr>
      <vt:lpstr>Office Theme</vt:lpstr>
      <vt:lpstr>Slide deck legend</vt:lpstr>
      <vt:lpstr>Facilitator Notes</vt:lpstr>
      <vt:lpstr>PowerPoint Presentation</vt:lpstr>
      <vt:lpstr>Course Overview</vt:lpstr>
      <vt:lpstr>Ground Rules</vt:lpstr>
      <vt:lpstr>Building Conflict Sensitive Interventions</vt:lpstr>
      <vt:lpstr>PowerPoint Presentation</vt:lpstr>
      <vt:lpstr>PowerPoint Presentation</vt:lpstr>
      <vt:lpstr>“RAFT” Principles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Building Conflict Sensitive Interventions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Building Conflict Sensitive Interventions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Building Conflict Sensitive Interventions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</dc:creator>
  <cp:lastModifiedBy>Skyler Schrempp</cp:lastModifiedBy>
  <cp:revision>590</cp:revision>
  <dcterms:created xsi:type="dcterms:W3CDTF">2019-04-17T17:17:58Z</dcterms:created>
  <dcterms:modified xsi:type="dcterms:W3CDTF">2021-10-06T20:19:27Z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EB92211E-AD15-48DE-8EAA-7B08FF92FCBC</vt:lpwstr>
  </property>
  <property fmtid="{D5CDD505-2E9C-101B-9397-08002B2CF9AE}" pid="3" name="ArticulatePath">
    <vt:lpwstr>Template</vt:lpwstr>
  </property>
</Properties>
</file>